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307" r:id="rId5"/>
    <p:sldId id="308" r:id="rId6"/>
    <p:sldId id="347" r:id="rId7"/>
    <p:sldId id="265" r:id="rId8"/>
    <p:sldId id="355" r:id="rId9"/>
    <p:sldId id="311" r:id="rId10"/>
    <p:sldId id="322" r:id="rId11"/>
    <p:sldId id="354" r:id="rId12"/>
    <p:sldId id="344" r:id="rId13"/>
    <p:sldId id="348" r:id="rId14"/>
    <p:sldId id="325" r:id="rId15"/>
    <p:sldId id="323" r:id="rId16"/>
    <p:sldId id="350" r:id="rId17"/>
    <p:sldId id="318" r:id="rId18"/>
    <p:sldId id="320" r:id="rId19"/>
    <p:sldId id="356" r:id="rId20"/>
    <p:sldId id="342" r:id="rId21"/>
    <p:sldId id="321" r:id="rId22"/>
    <p:sldId id="340" r:id="rId23"/>
    <p:sldId id="329" r:id="rId24"/>
    <p:sldId id="338" r:id="rId25"/>
    <p:sldId id="330" r:id="rId26"/>
    <p:sldId id="351" r:id="rId27"/>
    <p:sldId id="332" r:id="rId28"/>
    <p:sldId id="352" r:id="rId29"/>
    <p:sldId id="336" r:id="rId30"/>
    <p:sldId id="353" r:id="rId31"/>
    <p:sldId id="339" r:id="rId32"/>
    <p:sldId id="337" r:id="rId33"/>
    <p:sldId id="341" r:id="rId34"/>
    <p:sldId id="314" r:id="rId35"/>
    <p:sldId id="315" r:id="rId36"/>
    <p:sldId id="31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9785C14-E297-4233-8877-7A500BE7937E}">
          <p14:sldIdLst>
            <p14:sldId id="307"/>
            <p14:sldId id="308"/>
          </p14:sldIdLst>
        </p14:section>
        <p14:section name="What is the Program?" id="{1A7BBA41-8CA3-4616-97DD-8290EFE5F137}">
          <p14:sldIdLst>
            <p14:sldId id="347"/>
          </p14:sldIdLst>
        </p14:section>
        <p14:section name="Who is Covered?" id="{42568FAD-A554-4210-892D-17C8D16F90AC}">
          <p14:sldIdLst/>
        </p14:section>
        <p14:section name="What coverages are Provided?" id="{D9E7B0CB-4D8E-4003-A9B5-F8175AB5559F}">
          <p14:sldIdLst>
            <p14:sldId id="265"/>
            <p14:sldId id="355"/>
            <p14:sldId id="311"/>
            <p14:sldId id="322"/>
            <p14:sldId id="354"/>
            <p14:sldId id="344"/>
            <p14:sldId id="348"/>
            <p14:sldId id="325"/>
            <p14:sldId id="323"/>
            <p14:sldId id="350"/>
            <p14:sldId id="318"/>
            <p14:sldId id="320"/>
            <p14:sldId id="356"/>
            <p14:sldId id="342"/>
            <p14:sldId id="321"/>
          </p14:sldIdLst>
        </p14:section>
        <p14:section name="Exclusions &amp; Limitiations" id="{38EB8B2C-A12C-4673-BC27-0DE3C887234D}">
          <p14:sldIdLst>
            <p14:sldId id="340"/>
            <p14:sldId id="329"/>
            <p14:sldId id="338"/>
            <p14:sldId id="330"/>
            <p14:sldId id="351"/>
            <p14:sldId id="332"/>
            <p14:sldId id="352"/>
            <p14:sldId id="336"/>
            <p14:sldId id="353"/>
          </p14:sldIdLst>
        </p14:section>
        <p14:section name="Claim Information" id="{D25C1CCE-691C-4560-BE35-8E1CBA8D5536}">
          <p14:sldIdLst>
            <p14:sldId id="339"/>
            <p14:sldId id="337"/>
          </p14:sldIdLst>
        </p14:section>
        <p14:section name="Resources" id="{2EEE7D6D-62D8-40AD-A955-0E649AF894BE}">
          <p14:sldIdLst>
            <p14:sldId id="341"/>
            <p14:sldId id="314"/>
            <p14:sldId id="315"/>
            <p14:sldId id="317"/>
          </p14:sldIdLst>
        </p14:section>
      </p14:sectionLst>
    </p:ext>
    <p:ext uri="{EFAFB233-063F-42B5-8137-9DF3F51BA10A}">
      <p15:sldGuideLst xmlns:p15="http://schemas.microsoft.com/office/powerpoint/2012/main">
        <p15:guide id="1" orient="horz" pos="26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ie Rabs" initials="KR" lastIdx="1" clrIdx="0">
    <p:extLst>
      <p:ext uri="{19B8F6BF-5375-455C-9EA6-DF929625EA0E}">
        <p15:presenceInfo xmlns:p15="http://schemas.microsoft.com/office/powerpoint/2012/main" userId="S::katie.rabs@rotary.org::d1e1d4e6-2068-40a7-b2dc-c5eac1725d7b" providerId="AD"/>
      </p:ext>
    </p:extLst>
  </p:cmAuthor>
  <p:cmAuthor id="2" name="Julita Brzozowska" initials="JB" lastIdx="7" clrIdx="1">
    <p:extLst>
      <p:ext uri="{19B8F6BF-5375-455C-9EA6-DF929625EA0E}">
        <p15:presenceInfo xmlns:p15="http://schemas.microsoft.com/office/powerpoint/2012/main" userId="S-1-5-21-2052111302-1645522239-682003330-32740" providerId="AD"/>
      </p:ext>
    </p:extLst>
  </p:cmAuthor>
  <p:cmAuthor id="3" name="Ann Berdahl" initials="AB" lastIdx="3" clrIdx="2">
    <p:extLst>
      <p:ext uri="{19B8F6BF-5375-455C-9EA6-DF929625EA0E}">
        <p15:presenceInfo xmlns:p15="http://schemas.microsoft.com/office/powerpoint/2012/main" userId="S::Ann.Berdahl@rotary.org::0c178831-8008-4d08-8e13-c474385113c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303A"/>
    <a:srgbClr val="01B4E7"/>
    <a:srgbClr val="48595D"/>
    <a:srgbClr val="005DAA"/>
    <a:srgbClr val="1A72C3"/>
    <a:srgbClr val="872175"/>
    <a:srgbClr val="009999"/>
    <a:srgbClr val="FF7600"/>
    <a:srgbClr val="F7A81B"/>
    <a:srgbClr val="1745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80" autoAdjust="0"/>
    <p:restoredTop sz="60752" autoAdjust="0"/>
  </p:normalViewPr>
  <p:slideViewPr>
    <p:cSldViewPr snapToGrid="0" showGuides="1">
      <p:cViewPr varScale="1">
        <p:scale>
          <a:sx n="69" d="100"/>
          <a:sy n="69" d="100"/>
        </p:scale>
        <p:origin x="1914" y="72"/>
      </p:cViewPr>
      <p:guideLst>
        <p:guide orient="horz" pos="2632"/>
        <p:guide pos="3840"/>
      </p:guideLst>
    </p:cSldViewPr>
  </p:slideViewPr>
  <p:outlineViewPr>
    <p:cViewPr>
      <p:scale>
        <a:sx n="33" d="100"/>
        <a:sy n="33" d="100"/>
      </p:scale>
      <p:origin x="0" y="-2064"/>
    </p:cViewPr>
  </p:outlineViewPr>
  <p:notesTextViewPr>
    <p:cViewPr>
      <p:scale>
        <a:sx n="100" d="100"/>
        <a:sy n="100" d="100"/>
      </p:scale>
      <p:origin x="0" y="0"/>
    </p:cViewPr>
  </p:notesTextViewPr>
  <p:sorterViewPr>
    <p:cViewPr>
      <p:scale>
        <a:sx n="100" d="100"/>
        <a:sy n="100" d="100"/>
      </p:scale>
      <p:origin x="0" y="-2796"/>
    </p:cViewPr>
  </p:sorterViewPr>
  <p:notesViewPr>
    <p:cSldViewPr snapToGrid="0">
      <p:cViewPr varScale="1">
        <p:scale>
          <a:sx n="149" d="100"/>
          <a:sy n="149" d="100"/>
        </p:scale>
        <p:origin x="3776"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3E561-A38A-4A22-8215-F855A52BC5B1}" type="datetimeFigureOut">
              <a:rPr lang="en-US" smtClean="0"/>
              <a:t>12-Jul-2021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gettips.co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mailto:insurance@rotary.or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mailto:insurance@rotary.org"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rotary.ajg.com/"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mailto:insurance@rotary.org"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rotary.ajg.com/"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GallagherInsight"/><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mailto:claims@rotary.org"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a:t>
            </a:fld>
            <a:endParaRPr lang="en-US" dirty="0"/>
          </a:p>
        </p:txBody>
      </p:sp>
    </p:spTree>
    <p:extLst>
      <p:ext uri="{BB962C8B-B14F-4D97-AF65-F5344CB8AC3E}">
        <p14:creationId xmlns:p14="http://schemas.microsoft.com/office/powerpoint/2010/main" val="1836837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Liquor liability is shown on the Certificate of Insurance, so a special request to add or include it is not needed.</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When possible, use a third-party vendor to provide and sell/distribute liquor for/at your club and district events.  In your agreement, require the vendor to carry liquor liability coverage and request that your club/district be added as additional insured on their policy ($1M minimum limit) and require that the vendor provide you with a certificate of insurance.</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When a third-party vendor is not used, please have any Rotarian or volunteer selling/distributing alcohol at the event be familiar with Training Intervention Procedures (TIPS) or an equivalent program.  TIPS is a program designed to teach serving alcohol responsibly.  Additional information can be found at </a:t>
            </a:r>
            <a:r>
              <a:rPr lang="en-US" sz="1200" u="sng" kern="1200" dirty="0">
                <a:solidFill>
                  <a:schemeClr val="tx1"/>
                </a:solidFill>
                <a:effectLst/>
                <a:latin typeface="+mn-lt"/>
                <a:ea typeface="+mn-ea"/>
                <a:cs typeface="+mn-cs"/>
                <a:hlinkClick r:id="rId3"/>
              </a:rPr>
              <a:t>www.gettips.com</a:t>
            </a:r>
            <a:r>
              <a:rPr lang="en-US" sz="1200" kern="1200" dirty="0">
                <a:solidFill>
                  <a:schemeClr val="tx1"/>
                </a:solidFill>
                <a:effectLst/>
                <a:latin typeface="+mn-lt"/>
                <a:ea typeface="+mn-ea"/>
                <a:cs typeface="+mn-cs"/>
              </a:rPr>
              <a:t>. </a:t>
            </a:r>
            <a:endParaRPr lang="en-US" dirty="0">
              <a:effectLst/>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10</a:t>
            </a:fld>
            <a:endParaRPr lang="en-US" dirty="0"/>
          </a:p>
        </p:txBody>
      </p:sp>
    </p:spTree>
    <p:extLst>
      <p:ext uri="{BB962C8B-B14F-4D97-AF65-F5344CB8AC3E}">
        <p14:creationId xmlns:p14="http://schemas.microsoft.com/office/powerpoint/2010/main" val="3470743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lnSpc>
                <a:spcPct val="90000"/>
              </a:lnSpc>
              <a:buFont typeface="Arial" panose="020B0604020202020204" pitchFamily="34" charset="0"/>
              <a:buChar char="•"/>
            </a:pPr>
            <a:r>
              <a:rPr lang="en-US" sz="1200" kern="1200" dirty="0">
                <a:solidFill>
                  <a:schemeClr val="tx1"/>
                </a:solidFill>
                <a:effectLst/>
                <a:latin typeface="+mn-lt"/>
                <a:ea typeface="+mn-ea"/>
                <a:cs typeface="+mn-cs"/>
              </a:rPr>
              <a:t>The Program provides </a:t>
            </a:r>
            <a:r>
              <a:rPr lang="en-US" sz="1200" b="1" kern="1200" dirty="0">
                <a:solidFill>
                  <a:schemeClr val="tx1"/>
                </a:solidFill>
                <a:effectLst/>
                <a:latin typeface="+mn-lt"/>
                <a:ea typeface="+mn-ea"/>
                <a:cs typeface="+mn-cs"/>
              </a:rPr>
              <a:t>non-owned and rented auto liability </a:t>
            </a:r>
            <a:r>
              <a:rPr lang="en-US" sz="1200" kern="1200" dirty="0">
                <a:solidFill>
                  <a:schemeClr val="tx1"/>
                </a:solidFill>
                <a:effectLst/>
                <a:latin typeface="+mn-lt"/>
                <a:ea typeface="+mn-ea"/>
                <a:cs typeface="+mn-cs"/>
              </a:rPr>
              <a:t>coverage to U.S. Rotary clubs and districts for liability arising from use of non-owned and rented autos in the course and scope of insured activities.  Coverage is provided for third party bodily injury and property damage claims only.  The coverage for insured entities is excess over any other insurance available to the owner/driver and excludes coverage for physical damage (comprehensive and collision). This excess coverage protects the Rotary club/district (not the driver or auto owner) when the auto owner or driver’s primary policy limits are insufficient or have been exhausted.</a:t>
            </a:r>
          </a:p>
          <a:p>
            <a:pPr marL="0" indent="0" eaLnBrk="1" hangingPunct="1">
              <a:lnSpc>
                <a:spcPct val="90000"/>
              </a:lnSpc>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eaLnBrk="1" hangingPunct="1">
              <a:lnSpc>
                <a:spcPct val="90000"/>
              </a:lnSpc>
              <a:buFont typeface="Arial" panose="020B0604020202020204" pitchFamily="34" charset="0"/>
              <a:buChar char="•"/>
            </a:pPr>
            <a:r>
              <a:rPr lang="en-US" sz="1200" b="0" dirty="0">
                <a:latin typeface="Arial Narrow" panose="020B0606020202030204" pitchFamily="34" charset="0"/>
              </a:rPr>
              <a:t>Non-Owned &amp; Rented Auto Liability </a:t>
            </a:r>
            <a:r>
              <a:rPr lang="en-US" sz="1200" dirty="0">
                <a:latin typeface="Arial Narrow" panose="020B0606020202030204" pitchFamily="34" charset="0"/>
              </a:rPr>
              <a:t>coverage will always pay in excess of any insurance coverage already on the vehicle. It does NOT cover the owner of the automobile. If an individual Rotarian is involved in an auto accident while driving their personal owned auto on Club or District business, no insurance coverage is provided to the individual; however, there might be coverage for the Club or District if they’re sued by the person injured in the auto accident.</a:t>
            </a:r>
          </a:p>
          <a:p>
            <a:pPr marL="171450" indent="-171450" eaLnBrk="1" hangingPunct="1">
              <a:lnSpc>
                <a:spcPct val="90000"/>
              </a:lnSpc>
              <a:buFont typeface="Arial" panose="020B0604020202020204" pitchFamily="34" charset="0"/>
              <a:buChar char="•"/>
            </a:pPr>
            <a:endParaRPr lang="en-US" sz="1200" dirty="0">
              <a:latin typeface="Arial Narrow" panose="020B0606020202030204" pitchFamily="34" charset="0"/>
            </a:endParaRP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When renting a vehicle for club or district use (including on behalf of Interact, RYLA, etc.) the club or district should elect appropriate insurance coverage through the rental agency. The Program provides excess coverage for rented (and non-owned) autos, above any other valid and collectible insurance on the rented auto.  No coverage is provided for damage to the rental vehicle itself.  </a:t>
            </a:r>
            <a:r>
              <a:rPr lang="en-US" sz="1200" dirty="0">
                <a:latin typeface="Arial Narrow" panose="020B0606020202030204" pitchFamily="34" charset="0"/>
              </a:rPr>
              <a:t>This non-owned and rented auto insurance coverage does not apply in Mexico.  </a:t>
            </a:r>
          </a:p>
          <a:p>
            <a:pPr marL="171450" indent="-171450" eaLnBrk="1" hangingPunct="1">
              <a:lnSpc>
                <a:spcPct val="90000"/>
              </a:lnSpc>
              <a:buFont typeface="Arial" panose="020B0604020202020204" pitchFamily="34" charset="0"/>
              <a:buChar char="•"/>
            </a:pPr>
            <a:endParaRPr lang="en-US" sz="1200" dirty="0">
              <a:latin typeface="Arial Narrow" panose="020B0606020202030204" pitchFamily="34" charset="0"/>
            </a:endParaRPr>
          </a:p>
          <a:p>
            <a:pPr marL="171450" indent="-171450" eaLnBrk="1" hangingPunct="1">
              <a:lnSpc>
                <a:spcPct val="90000"/>
              </a:lnSpc>
              <a:buFont typeface="Arial" panose="020B0604020202020204" pitchFamily="34" charset="0"/>
              <a:buChar char="•"/>
            </a:pPr>
            <a:r>
              <a:rPr lang="en-US" sz="1200" dirty="0">
                <a:latin typeface="Arial Narrow" panose="020B0606020202030204" pitchFamily="34" charset="0"/>
              </a:rPr>
              <a:t>This insurance does NOT provide coverage for any automobiles owned by the Club or District.</a:t>
            </a:r>
            <a:br>
              <a:rPr lang="en-US" sz="1200" dirty="0">
                <a:latin typeface="Arial Narrow" panose="020B0606020202030204" pitchFamily="34" charset="0"/>
              </a:rPr>
            </a:br>
            <a:endParaRPr lang="en-US" sz="1200" dirty="0">
              <a:latin typeface="Arial Narrow" panose="020B0606020202030204" pitchFamily="34" charset="0"/>
            </a:endParaRP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 “trailer” is included in the definition of "auto" in the insurance policy.  When a trailer is attached to a vehicle, the vehicle owner's insurance is primary. If the trailer is not owned by the club/district, the Program provides excess coverage above the vehicle owner’s insurance policy limit subject to policy terms and conditions. The Program does not provide excess coverage if the trailer is owned by the club/district as the Program does not cover owned auto liability.  No coverage is provided for damage to the trailer itself.</a:t>
            </a:r>
          </a:p>
          <a:p>
            <a:pPr marL="171450" indent="-171450" eaLnBrk="1" hangingPunct="1">
              <a:lnSpc>
                <a:spcPct val="90000"/>
              </a:lnSpc>
              <a:buFont typeface="Arial" panose="020B0604020202020204" pitchFamily="34" charset="0"/>
              <a:buChar char="•"/>
            </a:pPr>
            <a:endParaRPr lang="en-US" sz="1200" dirty="0">
              <a:latin typeface="Arial Narrow" panose="020B0606020202030204" pitchFamily="34" charset="0"/>
            </a:endParaRPr>
          </a:p>
          <a:p>
            <a:pPr marL="171450" indent="-171450" eaLnBrk="1" hangingPunct="1">
              <a:lnSpc>
                <a:spcPct val="90000"/>
              </a:lnSpc>
              <a:buFont typeface="Arial" panose="020B0604020202020204" pitchFamily="34" charset="0"/>
              <a:buChar char="•"/>
            </a:pPr>
            <a:endParaRPr lang="en-US" sz="1200" dirty="0">
              <a:latin typeface="Arial Narrow" panose="020B0606020202030204" pitchFamily="34" charset="0"/>
            </a:endParaRP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11</a:t>
            </a:fld>
            <a:endParaRPr lang="en-US" dirty="0"/>
          </a:p>
        </p:txBody>
      </p:sp>
    </p:spTree>
    <p:extLst>
      <p:ext uri="{BB962C8B-B14F-4D97-AF65-F5344CB8AC3E}">
        <p14:creationId xmlns:p14="http://schemas.microsoft.com/office/powerpoint/2010/main" val="3665406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12</a:t>
            </a:fld>
            <a:endParaRPr lang="en-US" dirty="0"/>
          </a:p>
        </p:txBody>
      </p:sp>
    </p:spTree>
    <p:extLst>
      <p:ext uri="{BB962C8B-B14F-4D97-AF65-F5344CB8AC3E}">
        <p14:creationId xmlns:p14="http://schemas.microsoft.com/office/powerpoint/2010/main" val="3677556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When your club/district uses songs, photographs, poems, illustrations, charts, videos, or graphs in presentations, club/district websites, online or in newsletters, you must obtain a license or permission from the owner prior to use. This includes any songs, photos, etc. you find on the Internet or created by a Rotary club member. Spend time trying to identify the copyright owner and if you do not have permission from the owner, do not use it. </a:t>
            </a:r>
          </a:p>
          <a:p>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 </a:t>
            </a:r>
          </a:p>
          <a:p>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Look for organizations that provide public copyright licenses (Creative Commons), open access images or royalty free licenses. Paying a small fee to use an image is preferable to your club receiving a copyright infringement demand letter. Consult an attorney for assistance in determining copyright ownership. </a:t>
            </a:r>
            <a:r>
              <a:rPr lang="en-US" sz="1200" kern="1200" dirty="0">
                <a:solidFill>
                  <a:schemeClr val="tx1"/>
                </a:solidFill>
                <a:effectLst/>
                <a:latin typeface="+mn-lt"/>
                <a:ea typeface="+mn-ea"/>
                <a:cs typeface="+mn-cs"/>
              </a:rPr>
              <a:t>Please know that “fair use”, a defense to copyright infringement, generally applies to commentary, criticism and parody, and does not appear to apply to a Rotary Club’s activities and promotions.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If you are using a photograph, video or other recording that includes the image or any personal data of any recognizable person, you must obtain permission from each person (or the parent or guardian of any minor child) before using that photograph, video or other recording. </a:t>
            </a:r>
          </a:p>
        </p:txBody>
      </p:sp>
      <p:sp>
        <p:nvSpPr>
          <p:cNvPr id="4" name="Slide Number Placeholder 3"/>
          <p:cNvSpPr>
            <a:spLocks noGrp="1"/>
          </p:cNvSpPr>
          <p:nvPr>
            <p:ph type="sldNum" sz="quarter" idx="10"/>
          </p:nvPr>
        </p:nvSpPr>
        <p:spPr/>
        <p:txBody>
          <a:bodyPr/>
          <a:lstStyle/>
          <a:p>
            <a:fld id="{DB827055-821E-4F6B-AAA9-2685E1493D9C}" type="slidenum">
              <a:rPr lang="en-US" smtClean="0"/>
              <a:t>13</a:t>
            </a:fld>
            <a:endParaRPr lang="en-US" dirty="0"/>
          </a:p>
        </p:txBody>
      </p:sp>
    </p:spTree>
    <p:extLst>
      <p:ext uri="{BB962C8B-B14F-4D97-AF65-F5344CB8AC3E}">
        <p14:creationId xmlns:p14="http://schemas.microsoft.com/office/powerpoint/2010/main" val="895487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panose="020B0604020202020204" pitchFamily="34" charset="0"/>
              <a:buChar char="•"/>
            </a:pPr>
            <a:r>
              <a:rPr lang="en-US" sz="1200" dirty="0">
                <a:latin typeface="Arial Narrow" panose="020B0606020202030204" pitchFamily="34" charset="0"/>
              </a:rPr>
              <a:t>Directors &amp; Officers Liability insurance responds to claims against directors and officers arising from alleged wrongful acts, while Employment Practices Liability insurance responds to claims arising out of employment practices.  </a:t>
            </a:r>
          </a:p>
          <a:p>
            <a:pPr marL="171450" indent="-171450" eaLnBrk="1" hangingPunct="1">
              <a:buFont typeface="Arial" panose="020B0604020202020204" pitchFamily="34" charset="0"/>
              <a:buChar char="•"/>
            </a:pPr>
            <a:endParaRPr lang="en-US" sz="1200" dirty="0">
              <a:latin typeface="Arial Narrow" panose="020B0606020202030204" pitchFamily="34" charset="0"/>
            </a:endParaRPr>
          </a:p>
          <a:p>
            <a:pPr marL="171450" indent="-171450" eaLnBrk="1" hangingPunct="1">
              <a:buFont typeface="Arial" panose="020B0604020202020204" pitchFamily="34" charset="0"/>
              <a:buChar char="•"/>
            </a:pPr>
            <a:r>
              <a:rPr lang="en-US" sz="1200" dirty="0">
                <a:latin typeface="Arial Narrow" panose="020B0606020202030204" pitchFamily="34" charset="0"/>
              </a:rPr>
              <a:t>Insurance coverage is subject to policy terms and conditions.  The D&amp;O/EPL insurance does not duplicate GL insurance.  D&amp;O/EPL insurance covers other types of liability claims and excludes claims arising from bodily injury or property damage.</a:t>
            </a:r>
          </a:p>
          <a:p>
            <a:pPr marL="171450" indent="-171450" eaLnBrk="1" hangingPunct="1">
              <a:buFont typeface="Arial" panose="020B0604020202020204" pitchFamily="34" charset="0"/>
              <a:buChar char="•"/>
            </a:pPr>
            <a:endParaRPr lang="en-US" sz="1200" b="1" dirty="0">
              <a:latin typeface="Arial Narrow" panose="020B0606020202030204" pitchFamily="34" charset="0"/>
            </a:endParaRPr>
          </a:p>
          <a:p>
            <a:pPr marL="171450" indent="-171450" eaLnBrk="1" hangingPunct="1">
              <a:buFont typeface="Arial" panose="020B0604020202020204" pitchFamily="34" charset="0"/>
              <a:buChar char="•"/>
            </a:pPr>
            <a:r>
              <a:rPr lang="en-US" sz="1200" b="1" dirty="0">
                <a:latin typeface="Arial Narrow" panose="020B0606020202030204" pitchFamily="34" charset="0"/>
              </a:rPr>
              <a:t>“Why is D&amp;O insurance needed?” </a:t>
            </a:r>
            <a:r>
              <a:rPr lang="en-US" sz="1200" b="0" dirty="0">
                <a:latin typeface="Arial Narrow" panose="020B0606020202030204" pitchFamily="34" charset="0"/>
              </a:rPr>
              <a:t>Some people</a:t>
            </a:r>
            <a:r>
              <a:rPr lang="en-US" sz="1200" dirty="0">
                <a:latin typeface="Arial Narrow" panose="020B0606020202030204" pitchFamily="34" charset="0"/>
              </a:rPr>
              <a:t> won’t serve on a board of directors unless this type of liability insurance is in place because of the potential for a claim/suit against individual officers for acts arising out of club or district affairs. </a:t>
            </a:r>
            <a:endParaRPr lang="en-US" altLang="en-US" sz="1200" dirty="0">
              <a:latin typeface="Arial Narrow" panose="020B0606020202030204" pitchFamily="34" charset="0"/>
              <a:ea typeface="ヒラギノ角ゴ Pro W3" charset="-128"/>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14</a:t>
            </a:fld>
            <a:endParaRPr lang="en-US" dirty="0"/>
          </a:p>
        </p:txBody>
      </p:sp>
    </p:spTree>
    <p:extLst>
      <p:ext uri="{BB962C8B-B14F-4D97-AF65-F5344CB8AC3E}">
        <p14:creationId xmlns:p14="http://schemas.microsoft.com/office/powerpoint/2010/main" val="1267533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dirty="0">
                <a:latin typeface="Arial Narrow" panose="020B0606020202030204" pitchFamily="34" charset="0"/>
              </a:rPr>
              <a:t>D&amp;O/EPL insurance covers Club &amp; District officers among others, including the Board of all other covered entities, such as Club and District Foundations, if they meet specified criteria. </a:t>
            </a:r>
          </a:p>
          <a:p>
            <a:pPr eaLnBrk="1" hangingPunct="1"/>
            <a:endParaRPr lang="en-US" sz="1200" dirty="0">
              <a:latin typeface="Arial Narrow" panose="020B0606020202030204" pitchFamily="34" charset="0"/>
            </a:endParaRPr>
          </a:p>
          <a:p>
            <a:pPr eaLnBrk="1" hangingPunct="1"/>
            <a:r>
              <a:rPr lang="en-US" sz="1200" dirty="0">
                <a:latin typeface="Arial Narrow" panose="020B0606020202030204" pitchFamily="34" charset="0"/>
              </a:rPr>
              <a:t>D&amp;O insurance covers current and past officers of the Club or District.  Like GL insurance, coverage will only apply when an individual insured is acting within the course and scope of their duties on behalf of a Rotary Club or District (or other insured Rotary entity).  If an individual was acting outside the course and scope of their duties to a Rotary club or district, coverage will be denied as it is not applicable.</a:t>
            </a: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15</a:t>
            </a:fld>
            <a:endParaRPr lang="en-US" dirty="0"/>
          </a:p>
        </p:txBody>
      </p:sp>
    </p:spTree>
    <p:extLst>
      <p:ext uri="{BB962C8B-B14F-4D97-AF65-F5344CB8AC3E}">
        <p14:creationId xmlns:p14="http://schemas.microsoft.com/office/powerpoint/2010/main" val="3623467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dirty="0">
                <a:latin typeface="Arial Narrow" panose="020B0606020202030204" pitchFamily="34" charset="0"/>
              </a:rPr>
              <a:t>These are the Rotary entities covered by this insurance program.  </a:t>
            </a:r>
          </a:p>
          <a:p>
            <a:pPr eaLnBrk="1" hangingPunct="1"/>
            <a:endParaRPr lang="en-US" sz="1200" dirty="0">
              <a:latin typeface="Arial Narrow" panose="020B0606020202030204" pitchFamily="34" charset="0"/>
            </a:endParaRPr>
          </a:p>
          <a:p>
            <a:pPr eaLnBrk="1" hangingPunct="1"/>
            <a:r>
              <a:rPr lang="en-US" sz="1200" dirty="0">
                <a:latin typeface="Arial Narrow" panose="020B0606020202030204" pitchFamily="34" charset="0"/>
              </a:rPr>
              <a:t>Any Rotary affiliated entities not shown here are likely NOT covered.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Arial Narrow" panose="020B0606020202030204" pitchFamily="34" charset="0"/>
              </a:rPr>
              <a:t>Also, any separate legal entities that a Club or District may create are NOT covered, with limited exceptions for Club or District Foundations that meet specific criteria for coverage.  </a:t>
            </a:r>
          </a:p>
          <a:p>
            <a:pPr eaLnBrk="1" hangingPunct="1"/>
            <a:endParaRPr lang="en-US" sz="1200" dirty="0">
              <a:latin typeface="Arial Narrow" panose="020B0606020202030204" pitchFamily="34" charset="0"/>
            </a:endParaRPr>
          </a:p>
          <a:p>
            <a:pPr eaLnBrk="1" hangingPunct="1"/>
            <a:r>
              <a:rPr lang="en-US" sz="1200" dirty="0">
                <a:latin typeface="Arial Narrow" panose="020B0606020202030204" pitchFamily="34" charset="0"/>
              </a:rPr>
              <a:t>Please check with Rotary’s Risk Management if you are</a:t>
            </a:r>
            <a:r>
              <a:rPr lang="en-US" sz="1200" baseline="0" dirty="0">
                <a:latin typeface="Arial Narrow" panose="020B0606020202030204" pitchFamily="34" charset="0"/>
              </a:rPr>
              <a:t> not sure whether an entity is insured under the Program.</a:t>
            </a:r>
            <a:endParaRPr lang="en-US" sz="120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16</a:t>
            </a:fld>
            <a:endParaRPr lang="en-US" dirty="0"/>
          </a:p>
        </p:txBody>
      </p:sp>
    </p:spTree>
    <p:extLst>
      <p:ext uri="{BB962C8B-B14F-4D97-AF65-F5344CB8AC3E}">
        <p14:creationId xmlns:p14="http://schemas.microsoft.com/office/powerpoint/2010/main" val="1080171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U.S. Club &amp; District Liability Insurance Program does not cover the theft of club/district funds or property.  Theft is covered by Crime Insurance, which is also referred to as a Fidelity bond or employee dishonesty coverage.  Your club should determine whether to procure a fidelity bond (aka dishonesty bond or crime insurance). If your club/district has a foundation and elects to obtain a Fidelity bond, include crime coverage for the foundation as well as the club/district.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Risk Management cannot advise how much coverage a club should obtain.  As every club and district has different needs, consult with a local insurance professional (broker or agent) on coverage and limits and discuss with them your club or district operations. </a:t>
            </a:r>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17</a:t>
            </a:fld>
            <a:endParaRPr lang="en-US" dirty="0"/>
          </a:p>
        </p:txBody>
      </p:sp>
    </p:spTree>
    <p:extLst>
      <p:ext uri="{BB962C8B-B14F-4D97-AF65-F5344CB8AC3E}">
        <p14:creationId xmlns:p14="http://schemas.microsoft.com/office/powerpoint/2010/main" val="1466681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dirty="0">
                <a:latin typeface="Arial Narrow" panose="020B0606020202030204" pitchFamily="34" charset="0"/>
              </a:rPr>
              <a:t>Coverage is paid for by U.S. Rotarians and only provided to U.S. Rotary entities.</a:t>
            </a:r>
          </a:p>
          <a:p>
            <a:pPr eaLnBrk="1" hangingPunct="1"/>
            <a:endParaRPr lang="en-US" sz="1200" dirty="0">
              <a:latin typeface="Arial Narrow" panose="020B0606020202030204" pitchFamily="34" charset="0"/>
            </a:endParaRPr>
          </a:p>
          <a:p>
            <a:pPr eaLnBrk="1" hangingPunct="1"/>
            <a:r>
              <a:rPr lang="en-US" sz="1200" dirty="0">
                <a:latin typeface="Arial Narrow" panose="020B0606020202030204" pitchFamily="34" charset="0"/>
              </a:rPr>
              <a:t>For each type of insurance, coverage is worldwide, but for GL insurance, the claim or suit must be brought in the U.S., its territories or possessions, or Canada.  D&amp;O coverage is not provided in countries where it is illegal to do so.  </a:t>
            </a:r>
          </a:p>
          <a:p>
            <a:pPr eaLnBrk="1" hangingPunct="1"/>
            <a:endParaRPr lang="en-US" sz="1200" dirty="0">
              <a:latin typeface="Arial Narrow" panose="020B0606020202030204" pitchFamily="34" charset="0"/>
            </a:endParaRPr>
          </a:p>
          <a:p>
            <a:pPr eaLnBrk="1" hangingPunct="1"/>
            <a:r>
              <a:rPr lang="en-US" sz="1200" b="1" dirty="0">
                <a:latin typeface="Arial Narrow" panose="020B0606020202030204" pitchFamily="34" charset="0"/>
              </a:rPr>
              <a:t>GL Example</a:t>
            </a:r>
            <a:r>
              <a:rPr lang="en-US" sz="1200" dirty="0">
                <a:latin typeface="Arial Narrow" panose="020B0606020202030204" pitchFamily="34" charset="0"/>
              </a:rPr>
              <a:t>: An individual from Haiti files a lawsuit in the U.S. against a U.S. Rotary Club that performed a project while in Haiti, alleging the Club is responsible for his or her bodily injury.  Assuming no other exclusions apply, will this liability insurance program respond?  </a:t>
            </a:r>
          </a:p>
          <a:p>
            <a:pPr eaLnBrk="1" hangingPunct="1"/>
            <a:r>
              <a:rPr lang="en-US" sz="1200" dirty="0">
                <a:latin typeface="Arial Narrow" panose="020B0606020202030204" pitchFamily="34" charset="0"/>
              </a:rPr>
              <a:t>Yes, there’s coverage, assuming no other exclusions apply.  The lawsuit was filed in the US. </a:t>
            </a:r>
          </a:p>
          <a:p>
            <a:endParaRPr lang="en-US" altLang="en-US" sz="1200" dirty="0">
              <a:latin typeface="Arial Narrow" panose="020B0606020202030204" pitchFamily="34" charset="0"/>
              <a:ea typeface="ヒラギノ角ゴ Pro W3" charset="-128"/>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18</a:t>
            </a:fld>
            <a:endParaRPr lang="en-US" dirty="0"/>
          </a:p>
        </p:txBody>
      </p:sp>
    </p:spTree>
    <p:extLst>
      <p:ext uri="{BB962C8B-B14F-4D97-AF65-F5344CB8AC3E}">
        <p14:creationId xmlns:p14="http://schemas.microsoft.com/office/powerpoint/2010/main" val="3317200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19</a:t>
            </a:fld>
            <a:endParaRPr lang="en-US" dirty="0"/>
          </a:p>
        </p:txBody>
      </p:sp>
    </p:spTree>
    <p:extLst>
      <p:ext uri="{BB962C8B-B14F-4D97-AF65-F5344CB8AC3E}">
        <p14:creationId xmlns:p14="http://schemas.microsoft.com/office/powerpoint/2010/main" val="3996107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2</a:t>
            </a:fld>
            <a:endParaRPr lang="en-US" dirty="0"/>
          </a:p>
        </p:txBody>
      </p:sp>
    </p:spTree>
    <p:extLst>
      <p:ext uri="{BB962C8B-B14F-4D97-AF65-F5344CB8AC3E}">
        <p14:creationId xmlns:p14="http://schemas.microsoft.com/office/powerpoint/2010/main" val="3404397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Narrow" panose="020B0606020202030204" pitchFamily="34" charset="0"/>
              </a:rPr>
              <a:t>This is a brief, not exhaustive, list of exclusions and limitations under the Program. The GL and D&amp;O/EPL insurance policies exclude coverage that is typically provided by other types of insurance, because insurance policies do not duplicate coverage found in other types of insurance policies.</a:t>
            </a: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20</a:t>
            </a:fld>
            <a:endParaRPr lang="en-US" dirty="0"/>
          </a:p>
        </p:txBody>
      </p:sp>
    </p:spTree>
    <p:extLst>
      <p:ext uri="{BB962C8B-B14F-4D97-AF65-F5344CB8AC3E}">
        <p14:creationId xmlns:p14="http://schemas.microsoft.com/office/powerpoint/2010/main" val="3021108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policy does not apply to any liability or any other loss, cost, damage, expense, injury, claim or suit, arising out of, or resulting directly or indirectly, in whole or in part from a communicable disease.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Communicable disease</a:t>
            </a:r>
            <a:r>
              <a:rPr lang="en-US" sz="1200" kern="1200" dirty="0">
                <a:solidFill>
                  <a:schemeClr val="tx1"/>
                </a:solidFill>
                <a:effectLst/>
                <a:latin typeface="+mn-lt"/>
                <a:ea typeface="+mn-ea"/>
                <a:cs typeface="+mn-cs"/>
              </a:rPr>
              <a:t> means any infectious or contagious substance: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Including, but not limited to, a virus, bacterium, parasite or other organism or any mutation thereof, whether deemed living or not, and</a:t>
            </a:r>
            <a:endParaRPr lang="en-US" sz="18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Regardless of the method of transmission, whether direct or indirect, including, but not limited to, airborne transmission, bodily fluid transmission, transmission from or to any surface or object, solid, liquid or gas or between humans, animals, or from any animal to any human or from any human to any animal,</a:t>
            </a:r>
            <a:endParaRPr lang="en-US" sz="18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that can cause or threaten damage to human health or human welfare or causes or threatens contamination to property.</a:t>
            </a:r>
            <a:endParaRPr lang="en-US" sz="16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a club or district has a COVID-19 claim, they should still submit it to RI Risk Management. It will be reported to our third-party administrator for further handling and evaluation of coverage.</a:t>
            </a:r>
          </a:p>
          <a:p>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21</a:t>
            </a:fld>
            <a:endParaRPr lang="en-US" dirty="0"/>
          </a:p>
        </p:txBody>
      </p:sp>
    </p:spTree>
    <p:extLst>
      <p:ext uri="{BB962C8B-B14F-4D97-AF65-F5344CB8AC3E}">
        <p14:creationId xmlns:p14="http://schemas.microsoft.com/office/powerpoint/2010/main" val="41876177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The Program does not provide coverage for any claims arising out of the use of aircraft.  Aircraft includes, but is not limited to, spacecraft, </a:t>
            </a:r>
            <a:r>
              <a:rPr lang="en-US" sz="1200" kern="1200" dirty="0">
                <a:solidFill>
                  <a:schemeClr val="tx1"/>
                </a:solidFill>
                <a:effectLst/>
                <a:latin typeface="+mn-lt"/>
                <a:ea typeface="+mn-ea"/>
                <a:cs typeface="+mn-cs"/>
              </a:rPr>
              <a:t>satellite, </a:t>
            </a:r>
            <a:r>
              <a:rPr lang="en-US" sz="1200" b="1" kern="1200" dirty="0">
                <a:solidFill>
                  <a:schemeClr val="tx1"/>
                </a:solidFill>
                <a:effectLst/>
                <a:latin typeface="+mn-lt"/>
                <a:ea typeface="+mn-ea"/>
                <a:cs typeface="+mn-cs"/>
              </a:rPr>
              <a:t>hot air balloon,</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drone</a:t>
            </a:r>
            <a:r>
              <a:rPr lang="en-US" sz="1200" kern="1200" dirty="0">
                <a:solidFill>
                  <a:schemeClr val="tx1"/>
                </a:solidFill>
                <a:effectLst/>
                <a:latin typeface="+mn-lt"/>
                <a:ea typeface="+mn-ea"/>
                <a:cs typeface="+mn-cs"/>
              </a:rPr>
              <a:t>, or missile</a:t>
            </a:r>
            <a:r>
              <a:rPr lang="en-US" sz="1200" b="1"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If your Rotary club/district is involved in events with aircraft activities, work with an insurance professional on how to properly protect your club/district from claims and lawsuits that may arise.</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If your club or district owns aircraft, separate insurance coverage must be purchased.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Coverage under the Program still exists for non-aircraft related claims (example – if an attendee files a claim for a trip and fall while at a hot air balloon festival, there would be coverage under the Program, subject to policy terms and conditions, as the claim involves a premises exposure and not an aircraft exposure). </a:t>
            </a:r>
          </a:p>
        </p:txBody>
      </p:sp>
      <p:sp>
        <p:nvSpPr>
          <p:cNvPr id="4" name="Slide Number Placeholder 3"/>
          <p:cNvSpPr>
            <a:spLocks noGrp="1"/>
          </p:cNvSpPr>
          <p:nvPr>
            <p:ph type="sldNum" sz="quarter" idx="10"/>
          </p:nvPr>
        </p:nvSpPr>
        <p:spPr/>
        <p:txBody>
          <a:bodyPr/>
          <a:lstStyle/>
          <a:p>
            <a:fld id="{DB827055-821E-4F6B-AAA9-2685E1493D9C}" type="slidenum">
              <a:rPr lang="en-US" smtClean="0"/>
              <a:t>22</a:t>
            </a:fld>
            <a:endParaRPr lang="en-US" dirty="0"/>
          </a:p>
        </p:txBody>
      </p:sp>
    </p:spTree>
    <p:extLst>
      <p:ext uri="{BB962C8B-B14F-4D97-AF65-F5344CB8AC3E}">
        <p14:creationId xmlns:p14="http://schemas.microsoft.com/office/powerpoint/2010/main" val="858917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Program does not provide coverage for property in the care, custody or control of a Rotary club or district, or their foundations. This includes property owned by a club or district, or loss of property due to theft or embezzlement.  The exclusion extends to property that has been donated or gifted to any club or district foundation.  If property coverage is needed, please contact a local insurance professional to obtain property insurance. </a:t>
            </a:r>
          </a:p>
        </p:txBody>
      </p:sp>
      <p:sp>
        <p:nvSpPr>
          <p:cNvPr id="4" name="Slide Number Placeholder 3"/>
          <p:cNvSpPr>
            <a:spLocks noGrp="1"/>
          </p:cNvSpPr>
          <p:nvPr>
            <p:ph type="sldNum" sz="quarter" idx="10"/>
          </p:nvPr>
        </p:nvSpPr>
        <p:spPr/>
        <p:txBody>
          <a:bodyPr/>
          <a:lstStyle/>
          <a:p>
            <a:fld id="{DB827055-821E-4F6B-AAA9-2685E1493D9C}" type="slidenum">
              <a:rPr lang="en-US" smtClean="0"/>
              <a:t>23</a:t>
            </a:fld>
            <a:endParaRPr lang="en-US" dirty="0"/>
          </a:p>
        </p:txBody>
      </p:sp>
    </p:spTree>
    <p:extLst>
      <p:ext uri="{BB962C8B-B14F-4D97-AF65-F5344CB8AC3E}">
        <p14:creationId xmlns:p14="http://schemas.microsoft.com/office/powerpoint/2010/main" val="3689745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Program excludes eldercare services performed at an eldercare facility such as an adult day care center or assisted living facility owned, rented, operated or managed by a Named Insured.  This exclusion does not apply to: </a:t>
            </a:r>
          </a:p>
          <a:p>
            <a:pPr lvl="0"/>
            <a:r>
              <a:rPr lang="en-US" sz="1200" kern="1200" dirty="0">
                <a:solidFill>
                  <a:schemeClr val="tx1"/>
                </a:solidFill>
                <a:effectLst/>
                <a:latin typeface="+mn-lt"/>
                <a:ea typeface="+mn-ea"/>
                <a:cs typeface="+mn-cs"/>
              </a:rPr>
              <a:t>- Meals on Wheels or similar senior meal services; </a:t>
            </a:r>
          </a:p>
          <a:p>
            <a:pPr lvl="0"/>
            <a:r>
              <a:rPr lang="en-US" sz="1200" kern="1200" dirty="0">
                <a:solidFill>
                  <a:schemeClr val="tx1"/>
                </a:solidFill>
                <a:effectLst/>
                <a:latin typeface="+mn-lt"/>
                <a:ea typeface="+mn-ea"/>
                <a:cs typeface="+mn-cs"/>
              </a:rPr>
              <a:t>- Eldercare services provided by Rotary members or volunteers at eldercare facilities that are not owned, rented, managed or operated by a Named Insured; and </a:t>
            </a:r>
          </a:p>
          <a:p>
            <a:pPr lvl="0"/>
            <a:r>
              <a:rPr lang="en-US" sz="1200" kern="1200" dirty="0">
                <a:solidFill>
                  <a:schemeClr val="tx1"/>
                </a:solidFill>
                <a:effectLst/>
                <a:latin typeface="+mn-lt"/>
                <a:ea typeface="+mn-ea"/>
                <a:cs typeface="+mn-cs"/>
              </a:rPr>
              <a:t>- Occasional non-professional services for elders provided by Rotary members or volunteers such as assisting with home repairs or deliveries.</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Program excludes childcare services performed at a licensed childcare facility owned, rented, operated or managed by a Named Insured. This exclusion does not apply to: </a:t>
            </a:r>
          </a:p>
          <a:p>
            <a:pPr lvl="0"/>
            <a:r>
              <a:rPr lang="en-US" sz="1200" kern="1200" dirty="0">
                <a:solidFill>
                  <a:schemeClr val="tx1"/>
                </a:solidFill>
                <a:effectLst/>
                <a:latin typeface="+mn-lt"/>
                <a:ea typeface="+mn-ea"/>
                <a:cs typeface="+mn-cs"/>
              </a:rPr>
              <a:t>Occasional babysitting services provided by Rotary members or volunteers outside of a licensed childcare facility.</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24</a:t>
            </a:fld>
            <a:endParaRPr lang="en-US" dirty="0"/>
          </a:p>
        </p:txBody>
      </p:sp>
    </p:spTree>
    <p:extLst>
      <p:ext uri="{BB962C8B-B14F-4D97-AF65-F5344CB8AC3E}">
        <p14:creationId xmlns:p14="http://schemas.microsoft.com/office/powerpoint/2010/main" val="31456266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Rotary clubs and districts that </a:t>
            </a:r>
            <a:r>
              <a:rPr lang="en-US" sz="1200" b="1" i="1" kern="1200" dirty="0">
                <a:solidFill>
                  <a:schemeClr val="tx1"/>
                </a:solidFill>
                <a:effectLst/>
                <a:latin typeface="+mn-lt"/>
                <a:ea typeface="+mn-ea"/>
                <a:cs typeface="+mn-cs"/>
              </a:rPr>
              <a:t>organize</a:t>
            </a:r>
            <a:r>
              <a:rPr lang="en-US" sz="1200" b="1" i="1" kern="1200" cap="small"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events exceeding 25,000 attendees over the entire event period are required to:</a:t>
            </a:r>
          </a:p>
          <a:p>
            <a:pPr lvl="1"/>
            <a:r>
              <a:rPr lang="en-US" sz="1200" kern="1200" dirty="0">
                <a:solidFill>
                  <a:schemeClr val="tx1"/>
                </a:solidFill>
                <a:effectLst/>
                <a:latin typeface="+mn-lt"/>
                <a:ea typeface="+mn-ea"/>
                <a:cs typeface="+mn-cs"/>
              </a:rPr>
              <a:t>Purchase a primary general liability policy (that includes coverage for your event’s risks/exposures) with a minimum limit of $1M per occurrence / $2M aggregate including liquor liability if applicable to your event.</a:t>
            </a:r>
          </a:p>
          <a:p>
            <a:pPr lvl="2"/>
            <a:r>
              <a:rPr lang="en-US" sz="1200" kern="1200" dirty="0">
                <a:solidFill>
                  <a:schemeClr val="tx1"/>
                </a:solidFill>
                <a:effectLst/>
                <a:latin typeface="+mn-lt"/>
                <a:ea typeface="+mn-ea"/>
                <a:cs typeface="+mn-cs"/>
              </a:rPr>
              <a:t>Contact an insurance agent or broker to discuss insurance needs for your event. </a:t>
            </a:r>
          </a:p>
          <a:p>
            <a:pPr lvl="1"/>
            <a:r>
              <a:rPr lang="en-US" sz="1200" kern="1200" dirty="0">
                <a:solidFill>
                  <a:schemeClr val="tx1"/>
                </a:solidFill>
                <a:effectLst/>
                <a:latin typeface="+mn-lt"/>
                <a:ea typeface="+mn-ea"/>
                <a:cs typeface="+mn-cs"/>
              </a:rPr>
              <a:t>The Program will provide excess insurance over a club or district’s primary insurance policy in the case of a catastrophic loss. </a:t>
            </a:r>
          </a:p>
          <a:p>
            <a:pPr lvl="2"/>
            <a:r>
              <a:rPr lang="en-US" sz="1200" kern="1200" dirty="0">
                <a:solidFill>
                  <a:schemeClr val="tx1"/>
                </a:solidFill>
                <a:effectLst/>
                <a:latin typeface="+mn-lt"/>
                <a:ea typeface="+mn-ea"/>
                <a:cs typeface="+mn-cs"/>
              </a:rPr>
              <a:t>Contact RI Risk Management if your club or district incurs a loss from your event.</a:t>
            </a:r>
          </a:p>
          <a:p>
            <a:pPr lvl="1"/>
            <a:r>
              <a:rPr lang="en-US" sz="1200" b="1" kern="1200" dirty="0">
                <a:solidFill>
                  <a:schemeClr val="tx1"/>
                </a:solidFill>
                <a:effectLst/>
                <a:latin typeface="+mn-lt"/>
                <a:ea typeface="+mn-ea"/>
                <a:cs typeface="+mn-cs"/>
              </a:rPr>
              <a:t>Send RI Risk Management a Certificate of Insurance evidencing primary coverage is in place for your club or district’s event.  </a:t>
            </a:r>
            <a:endParaRPr lang="en-US" sz="1200"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Email to </a:t>
            </a:r>
            <a:r>
              <a:rPr lang="en-US" sz="1200" b="1" u="sng" kern="1200" dirty="0">
                <a:solidFill>
                  <a:schemeClr val="tx1"/>
                </a:solidFill>
                <a:effectLst/>
                <a:latin typeface="+mn-lt"/>
                <a:ea typeface="+mn-ea"/>
                <a:cs typeface="+mn-cs"/>
                <a:hlinkClick r:id="rId3"/>
              </a:rPr>
              <a:t>insurance@rotary.org</a:t>
            </a:r>
            <a:r>
              <a:rPr lang="en-US" sz="1200" b="1" kern="1200" dirty="0">
                <a:solidFill>
                  <a:schemeClr val="tx1"/>
                </a:solidFill>
                <a:effectLst/>
                <a:latin typeface="+mn-lt"/>
                <a:ea typeface="+mn-ea"/>
                <a:cs typeface="+mn-cs"/>
              </a:rPr>
              <a:t>	fax to: 847-556-2147</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Rotary club or district should: </a:t>
            </a:r>
          </a:p>
          <a:p>
            <a:pPr lvl="1"/>
            <a:r>
              <a:rPr lang="en-US" sz="1200" kern="1200" dirty="0">
                <a:solidFill>
                  <a:schemeClr val="tx1"/>
                </a:solidFill>
                <a:effectLst/>
                <a:latin typeface="+mn-lt"/>
                <a:ea typeface="+mn-ea"/>
                <a:cs typeface="+mn-cs"/>
              </a:rPr>
              <a:t>Have an attorney review any contract associated with the event. </a:t>
            </a:r>
          </a:p>
          <a:p>
            <a:pPr lvl="1"/>
            <a:r>
              <a:rPr lang="en-US" sz="1200" kern="1200" dirty="0">
                <a:solidFill>
                  <a:schemeClr val="tx1"/>
                </a:solidFill>
                <a:effectLst/>
                <a:latin typeface="+mn-lt"/>
                <a:ea typeface="+mn-ea"/>
                <a:cs typeface="+mn-cs"/>
              </a:rPr>
              <a:t>Require your club or district be named as an additional insured on a primary and non-contributory basis on any vendor’s applicable insurance policy(</a:t>
            </a:r>
            <a:r>
              <a:rPr lang="en-US" sz="1200" kern="1200" dirty="0" err="1">
                <a:solidFill>
                  <a:schemeClr val="tx1"/>
                </a:solidFill>
                <a:effectLst/>
                <a:latin typeface="+mn-lt"/>
                <a:ea typeface="+mn-ea"/>
                <a:cs typeface="+mn-cs"/>
              </a:rPr>
              <a:t>ies</a:t>
            </a:r>
            <a:r>
              <a:rPr lang="en-US" sz="1200" kern="1200" dirty="0">
                <a:solidFill>
                  <a:schemeClr val="tx1"/>
                </a:solidFill>
                <a:effectLst/>
                <a:latin typeface="+mn-lt"/>
                <a:ea typeface="+mn-ea"/>
                <a:cs typeface="+mn-cs"/>
              </a:rPr>
              <a:t>) and be provided a certificate of insurance.</a:t>
            </a:r>
          </a:p>
          <a:p>
            <a:pPr lvl="1"/>
            <a:r>
              <a:rPr lang="en-US" sz="1200" kern="1200" dirty="0">
                <a:solidFill>
                  <a:schemeClr val="tx1"/>
                </a:solidFill>
                <a:effectLst/>
                <a:latin typeface="+mn-lt"/>
                <a:ea typeface="+mn-ea"/>
                <a:cs typeface="+mn-cs"/>
              </a:rPr>
              <a:t>Agree to indemnify another party </a:t>
            </a:r>
            <a:r>
              <a:rPr lang="en-US" sz="1200" b="0" kern="1200" dirty="0">
                <a:solidFill>
                  <a:schemeClr val="tx1"/>
                </a:solidFill>
                <a:effectLst/>
                <a:latin typeface="+mn-lt"/>
                <a:ea typeface="+mn-ea"/>
                <a:cs typeface="+mn-cs"/>
              </a:rPr>
              <a:t>only</a:t>
            </a:r>
            <a:r>
              <a:rPr lang="en-US" sz="1200" kern="1200" dirty="0">
                <a:solidFill>
                  <a:schemeClr val="tx1"/>
                </a:solidFill>
                <a:effectLst/>
                <a:latin typeface="+mn-lt"/>
                <a:ea typeface="+mn-ea"/>
                <a:cs typeface="+mn-cs"/>
              </a:rPr>
              <a:t> for the acts or omissions of your own club/district.</a:t>
            </a:r>
          </a:p>
          <a:p>
            <a:pPr lvl="1"/>
            <a:r>
              <a:rPr lang="en-US" sz="1200" kern="1200" dirty="0">
                <a:solidFill>
                  <a:schemeClr val="tx1"/>
                </a:solidFill>
                <a:effectLst/>
                <a:latin typeface="+mn-lt"/>
                <a:ea typeface="+mn-ea"/>
                <a:cs typeface="+mn-cs"/>
              </a:rPr>
              <a:t>Avoid indemnifying another party for risks your club cannot or does not control.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number of attendees may be difficult to ascertain.  The insurance underwriters review permit applications, newspaper articles, festival websites, festival budget etc. to estimate the number of attendees and evaluate the event’s risk/exposure.  Loss history for your club or district is available upon request.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Most US Clubs and districts do not have multi-day large attendee fund-raising events which present a greater exposure due to: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Large crowd concentration risks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Weather-related risks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Alcohol consumption related risks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Food consumption related risks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Vendor and contractual risks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Program requires primary coverage for large events due to higher risk/exposure and/or past loss history.  If your Rotary club or district simply has a booth at a large event or festival, this requirement does not apply. </a:t>
            </a:r>
          </a:p>
        </p:txBody>
      </p:sp>
      <p:sp>
        <p:nvSpPr>
          <p:cNvPr id="4" name="Slide Number Placeholder 3"/>
          <p:cNvSpPr>
            <a:spLocks noGrp="1"/>
          </p:cNvSpPr>
          <p:nvPr>
            <p:ph type="sldNum" sz="quarter" idx="10"/>
          </p:nvPr>
        </p:nvSpPr>
        <p:spPr/>
        <p:txBody>
          <a:bodyPr/>
          <a:lstStyle/>
          <a:p>
            <a:fld id="{DB827055-821E-4F6B-AAA9-2685E1493D9C}" type="slidenum">
              <a:rPr lang="en-US" smtClean="0"/>
              <a:t>25</a:t>
            </a:fld>
            <a:endParaRPr lang="en-US" dirty="0"/>
          </a:p>
        </p:txBody>
      </p:sp>
    </p:spTree>
    <p:extLst>
      <p:ext uri="{BB962C8B-B14F-4D97-AF65-F5344CB8AC3E}">
        <p14:creationId xmlns:p14="http://schemas.microsoft.com/office/powerpoint/2010/main" val="1142377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The Program provides </a:t>
            </a:r>
            <a:r>
              <a:rPr lang="en-US" sz="1200" b="1" u="sng" kern="1200" dirty="0">
                <a:solidFill>
                  <a:schemeClr val="tx1"/>
                </a:solidFill>
                <a:effectLst/>
                <a:latin typeface="+mn-lt"/>
                <a:ea typeface="+mn-ea"/>
                <a:cs typeface="+mn-cs"/>
              </a:rPr>
              <a:t>limited</a:t>
            </a:r>
            <a:r>
              <a:rPr lang="en-US" sz="1200" u="sng" kern="1200" dirty="0">
                <a:solidFill>
                  <a:schemeClr val="tx1"/>
                </a:solidFill>
                <a:effectLst/>
                <a:latin typeface="+mn-lt"/>
                <a:ea typeface="+mn-ea"/>
                <a:cs typeface="+mn-cs"/>
              </a:rPr>
              <a:t> coverage for liability arising out of bodily injury and property damage to a third party when your club is involved in a large construction project, subject to policy terms and conditions.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your club or district is involved in a construction project where the value of materials (donated or purchased) is $50,000 or more, your club or district is </a:t>
            </a:r>
            <a:r>
              <a:rPr lang="en-US" sz="1200" b="1" kern="1200" dirty="0">
                <a:solidFill>
                  <a:schemeClr val="tx1"/>
                </a:solidFill>
                <a:effectLst/>
                <a:latin typeface="+mn-lt"/>
                <a:ea typeface="+mn-ea"/>
                <a:cs typeface="+mn-cs"/>
              </a:rPr>
              <a:t>required</a:t>
            </a:r>
            <a:r>
              <a:rPr lang="en-US" sz="1200" kern="1200" dirty="0">
                <a:solidFill>
                  <a:schemeClr val="tx1"/>
                </a:solidFill>
                <a:effectLst/>
                <a:latin typeface="+mn-lt"/>
                <a:ea typeface="+mn-ea"/>
                <a:cs typeface="+mn-cs"/>
              </a:rPr>
              <a:t> to:</a:t>
            </a:r>
          </a:p>
          <a:p>
            <a:pPr lvl="0"/>
            <a:r>
              <a:rPr lang="en-US" sz="1200" kern="1200" dirty="0">
                <a:solidFill>
                  <a:schemeClr val="tx1"/>
                </a:solidFill>
                <a:effectLst/>
                <a:latin typeface="+mn-lt"/>
                <a:ea typeface="+mn-ea"/>
                <a:cs typeface="+mn-cs"/>
              </a:rPr>
              <a:t>Purchase a primary liability insurance policy with minimum limits of $1M per occurrence up to the project cost including products liability and completed operations for 5 years. </a:t>
            </a:r>
          </a:p>
          <a:p>
            <a:pPr lvl="1"/>
            <a:r>
              <a:rPr lang="en-US" sz="1200" kern="1200" dirty="0">
                <a:solidFill>
                  <a:schemeClr val="tx1"/>
                </a:solidFill>
                <a:effectLst/>
                <a:latin typeface="+mn-lt"/>
                <a:ea typeface="+mn-ea"/>
                <a:cs typeface="+mn-cs"/>
              </a:rPr>
              <a:t>Contact an insurance agent or broker to discuss insurance needs for your construction project. </a:t>
            </a:r>
          </a:p>
          <a:p>
            <a:pPr lvl="1"/>
            <a:r>
              <a:rPr lang="en-US" sz="1200" kern="1200" dirty="0">
                <a:solidFill>
                  <a:schemeClr val="tx1"/>
                </a:solidFill>
                <a:effectLst/>
                <a:latin typeface="+mn-lt"/>
                <a:ea typeface="+mn-ea"/>
                <a:cs typeface="+mn-cs"/>
              </a:rPr>
              <a:t>The Program will provide excess insurance over a club or district’s primary insurance policy in the case of a catastrophic loss.</a:t>
            </a:r>
          </a:p>
          <a:p>
            <a:pPr lvl="2"/>
            <a:r>
              <a:rPr lang="en-US" sz="1200" kern="1200" dirty="0">
                <a:solidFill>
                  <a:schemeClr val="tx1"/>
                </a:solidFill>
                <a:effectLst/>
                <a:latin typeface="+mn-lt"/>
                <a:ea typeface="+mn-ea"/>
                <a:cs typeface="+mn-cs"/>
              </a:rPr>
              <a:t>Contact RI Risk Management if your club or district incurs a loss from your event.</a:t>
            </a:r>
          </a:p>
          <a:p>
            <a:pPr lvl="0"/>
            <a:r>
              <a:rPr lang="en-US" sz="1200" b="1" kern="1200" dirty="0">
                <a:solidFill>
                  <a:schemeClr val="tx1"/>
                </a:solidFill>
                <a:effectLst/>
                <a:latin typeface="+mn-lt"/>
                <a:ea typeface="+mn-ea"/>
                <a:cs typeface="+mn-cs"/>
              </a:rPr>
              <a:t>Send RI Risk Management a Certificate of Insurance evidencing primary coverage is in place for your project or activity.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Email to </a:t>
            </a:r>
            <a:r>
              <a:rPr lang="en-US" sz="1200" b="1" u="sng" kern="1200" dirty="0">
                <a:solidFill>
                  <a:schemeClr val="tx1"/>
                </a:solidFill>
                <a:effectLst/>
                <a:latin typeface="+mn-lt"/>
                <a:ea typeface="+mn-ea"/>
                <a:cs typeface="+mn-cs"/>
                <a:hlinkClick r:id="rId3"/>
              </a:rPr>
              <a:t>insurance@rotary.org</a:t>
            </a:r>
            <a:r>
              <a:rPr lang="en-US" sz="1200" b="1" kern="1200" dirty="0">
                <a:solidFill>
                  <a:schemeClr val="tx1"/>
                </a:solidFill>
                <a:effectLst/>
                <a:latin typeface="+mn-lt"/>
                <a:ea typeface="+mn-ea"/>
                <a:cs typeface="+mn-cs"/>
              </a:rPr>
              <a:t>	fax to: 847-556-2147</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Rotary club or district should: </a:t>
            </a:r>
          </a:p>
          <a:p>
            <a:pPr lvl="1"/>
            <a:r>
              <a:rPr lang="en-US" sz="1200" kern="1200" dirty="0">
                <a:solidFill>
                  <a:schemeClr val="tx1"/>
                </a:solidFill>
                <a:effectLst/>
                <a:latin typeface="+mn-lt"/>
                <a:ea typeface="+mn-ea"/>
                <a:cs typeface="+mn-cs"/>
              </a:rPr>
              <a:t>Have an attorney review any contracts associated with the construction project. </a:t>
            </a:r>
          </a:p>
          <a:p>
            <a:pPr lvl="1"/>
            <a:r>
              <a:rPr lang="en-US" sz="1200" kern="1200" dirty="0">
                <a:solidFill>
                  <a:schemeClr val="tx1"/>
                </a:solidFill>
                <a:effectLst/>
                <a:latin typeface="+mn-lt"/>
                <a:ea typeface="+mn-ea"/>
                <a:cs typeface="+mn-cs"/>
              </a:rPr>
              <a:t>Agree to indemnify another party only for the acts or omissions of your own club/district.</a:t>
            </a:r>
          </a:p>
          <a:p>
            <a:pPr lvl="1"/>
            <a:r>
              <a:rPr lang="en-US" sz="1200" kern="1200" dirty="0">
                <a:solidFill>
                  <a:schemeClr val="tx1"/>
                </a:solidFill>
                <a:effectLst/>
                <a:latin typeface="+mn-lt"/>
                <a:ea typeface="+mn-ea"/>
                <a:cs typeface="+mn-cs"/>
              </a:rPr>
              <a:t>Avoid indemnifying another party for risks your club cannot or does not control;</a:t>
            </a:r>
          </a:p>
          <a:p>
            <a:pPr lvl="1"/>
            <a:r>
              <a:rPr lang="en-US" sz="1200" kern="1200" dirty="0">
                <a:solidFill>
                  <a:schemeClr val="tx1"/>
                </a:solidFill>
                <a:effectLst/>
                <a:latin typeface="+mn-lt"/>
                <a:ea typeface="+mn-ea"/>
                <a:cs typeface="+mn-cs"/>
              </a:rPr>
              <a:t>Be named as an additional insured on a primary and non-contributory basis on the contractor’s applicable insurance policy(</a:t>
            </a:r>
            <a:r>
              <a:rPr lang="en-US" sz="1200" kern="1200" dirty="0" err="1">
                <a:solidFill>
                  <a:schemeClr val="tx1"/>
                </a:solidFill>
                <a:effectLst/>
                <a:latin typeface="+mn-lt"/>
                <a:ea typeface="+mn-ea"/>
                <a:cs typeface="+mn-cs"/>
              </a:rPr>
              <a:t>ies</a:t>
            </a:r>
            <a:r>
              <a:rPr lang="en-US" sz="1200" kern="1200" dirty="0">
                <a:solidFill>
                  <a:schemeClr val="tx1"/>
                </a:solidFill>
                <a:effectLst/>
                <a:latin typeface="+mn-lt"/>
                <a:ea typeface="+mn-ea"/>
                <a:cs typeface="+mn-cs"/>
              </a:rPr>
              <a:t>) and be provided a certificate of insurance;</a:t>
            </a:r>
          </a:p>
          <a:p>
            <a:pPr lvl="1"/>
            <a:r>
              <a:rPr lang="en-US" sz="1200" kern="1200" dirty="0">
                <a:solidFill>
                  <a:schemeClr val="tx1"/>
                </a:solidFill>
                <a:effectLst/>
                <a:latin typeface="+mn-lt"/>
                <a:ea typeface="+mn-ea"/>
                <a:cs typeface="+mn-cs"/>
              </a:rPr>
              <a:t>Have a plan for maintenance once the construction project is done.</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your club or district is involved in a smaller construction, repair or rehab project, the Program insurance coverage remains in place for your club or district. Continue to provide training for your volunteers, when appropriate. All volunteers should sign waiver and release forms, to confirm they understand and acknowledge the risks associated with the activity. Volunteers should carry their own health and property insurance.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your construction project remember</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that</a:t>
            </a:r>
            <a:r>
              <a:rPr lang="en-US" sz="1200" b="1" kern="1200" dirty="0">
                <a:solidFill>
                  <a:schemeClr val="tx1"/>
                </a:solidFill>
                <a:effectLst/>
                <a:latin typeface="+mn-lt"/>
                <a:ea typeface="+mn-ea"/>
                <a:cs typeface="+mn-cs"/>
              </a:rPr>
              <a:t> damage to property </a:t>
            </a:r>
            <a:r>
              <a:rPr lang="en-US" sz="1200" kern="1200" dirty="0">
                <a:solidFill>
                  <a:schemeClr val="tx1"/>
                </a:solidFill>
                <a:effectLst/>
                <a:latin typeface="+mn-lt"/>
                <a:ea typeface="+mn-ea"/>
                <a:cs typeface="+mn-cs"/>
              </a:rPr>
              <a:t>(such as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equipment, materials, personal property) in the care, custody or control of an Insured is excluded.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 </a:t>
            </a:r>
            <a:r>
              <a:rPr lang="en-US" sz="1200" i="1" u="sng" kern="1200" dirty="0">
                <a:solidFill>
                  <a:schemeClr val="tx1"/>
                </a:solidFill>
                <a:effectLst/>
                <a:latin typeface="+mn-lt"/>
                <a:ea typeface="+mn-ea"/>
                <a:cs typeface="+mn-cs"/>
                <a:hlinkClick r:id="rId4"/>
              </a:rPr>
              <a:t>Gallagher Insurance Website</a:t>
            </a:r>
            <a:r>
              <a:rPr lang="en-US" sz="1200" kern="1200" dirty="0">
                <a:solidFill>
                  <a:schemeClr val="tx1"/>
                </a:solidFill>
                <a:effectLst/>
                <a:latin typeface="+mn-lt"/>
                <a:ea typeface="+mn-ea"/>
                <a:cs typeface="+mn-cs"/>
              </a:rPr>
              <a:t> please review </a:t>
            </a:r>
            <a:r>
              <a:rPr lang="en-US" sz="1200" b="1" i="1" kern="1200" dirty="0">
                <a:solidFill>
                  <a:schemeClr val="tx1"/>
                </a:solidFill>
                <a:effectLst/>
                <a:latin typeface="+mn-lt"/>
                <a:ea typeface="+mn-ea"/>
                <a:cs typeface="+mn-cs"/>
              </a:rPr>
              <a:t>Loss Prevention Strategies – Construction Projects </a:t>
            </a:r>
            <a:r>
              <a:rPr lang="en-US" sz="1200" kern="1200" dirty="0">
                <a:solidFill>
                  <a:schemeClr val="tx1"/>
                </a:solidFill>
                <a:effectLst/>
                <a:latin typeface="+mn-lt"/>
                <a:ea typeface="+mn-ea"/>
                <a:cs typeface="+mn-cs"/>
              </a:rPr>
              <a:t>and</a:t>
            </a:r>
            <a:r>
              <a:rPr lang="en-US" sz="1200" b="1" i="1" kern="1200" dirty="0">
                <a:solidFill>
                  <a:schemeClr val="tx1"/>
                </a:solidFill>
                <a:effectLst/>
                <a:latin typeface="+mn-lt"/>
                <a:ea typeface="+mn-ea"/>
                <a:cs typeface="+mn-cs"/>
              </a:rPr>
              <a:t> Waivers and Releases. </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26</a:t>
            </a:fld>
            <a:endParaRPr lang="en-US" dirty="0"/>
          </a:p>
        </p:txBody>
      </p:sp>
    </p:spTree>
    <p:extLst>
      <p:ext uri="{BB962C8B-B14F-4D97-AF65-F5344CB8AC3E}">
        <p14:creationId xmlns:p14="http://schemas.microsoft.com/office/powerpoint/2010/main" val="3247880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a Rotary club enters into a contract with a pyrotechnic firm or other company to detonate fireworks, your club or district is </a:t>
            </a:r>
            <a:r>
              <a:rPr lang="en-US" sz="1200" b="1" kern="1200" dirty="0">
                <a:solidFill>
                  <a:schemeClr val="tx1"/>
                </a:solidFill>
                <a:effectLst/>
                <a:latin typeface="+mn-lt"/>
                <a:ea typeface="+mn-ea"/>
                <a:cs typeface="+mn-cs"/>
              </a:rPr>
              <a:t>required</a:t>
            </a:r>
            <a:r>
              <a:rPr lang="en-US" sz="1200" kern="1200" dirty="0">
                <a:solidFill>
                  <a:schemeClr val="tx1"/>
                </a:solidFill>
                <a:effectLst/>
                <a:latin typeface="+mn-lt"/>
                <a:ea typeface="+mn-ea"/>
                <a:cs typeface="+mn-cs"/>
              </a:rPr>
              <a:t> to: </a:t>
            </a:r>
          </a:p>
          <a:p>
            <a:pPr lvl="1"/>
            <a:r>
              <a:rPr lang="en-US" sz="1200" kern="1200" dirty="0">
                <a:solidFill>
                  <a:schemeClr val="tx1"/>
                </a:solidFill>
                <a:effectLst/>
                <a:latin typeface="+mn-lt"/>
                <a:ea typeface="+mn-ea"/>
                <a:cs typeface="+mn-cs"/>
              </a:rPr>
              <a:t>Purchase a primary general liability policy with a minimum limit of $5M per occurrence.</a:t>
            </a:r>
          </a:p>
          <a:p>
            <a:pPr lvl="2"/>
            <a:r>
              <a:rPr lang="en-US" sz="1200" kern="1200" dirty="0">
                <a:solidFill>
                  <a:schemeClr val="tx1"/>
                </a:solidFill>
                <a:effectLst/>
                <a:latin typeface="+mn-lt"/>
                <a:ea typeface="+mn-ea"/>
                <a:cs typeface="+mn-cs"/>
              </a:rPr>
              <a:t>Contact an insurance agent or broker to discuss insurance needs for your event. </a:t>
            </a:r>
          </a:p>
          <a:p>
            <a:pPr lvl="1"/>
            <a:r>
              <a:rPr lang="en-US" sz="1200" kern="1200" dirty="0">
                <a:solidFill>
                  <a:schemeClr val="tx1"/>
                </a:solidFill>
                <a:effectLst/>
                <a:latin typeface="+mn-lt"/>
                <a:ea typeface="+mn-ea"/>
                <a:cs typeface="+mn-cs"/>
              </a:rPr>
              <a:t>The Program will provide excess insurance over a club or district’s primary insurance policy in the case of a catastrophic loss. </a:t>
            </a:r>
          </a:p>
          <a:p>
            <a:pPr lvl="2"/>
            <a:r>
              <a:rPr lang="en-US" sz="1200" kern="1200" dirty="0">
                <a:solidFill>
                  <a:schemeClr val="tx1"/>
                </a:solidFill>
                <a:effectLst/>
                <a:latin typeface="+mn-lt"/>
                <a:ea typeface="+mn-ea"/>
                <a:cs typeface="+mn-cs"/>
              </a:rPr>
              <a:t>Contact RI Risk Management if your club or district incurs a loss from your event.</a:t>
            </a:r>
          </a:p>
          <a:p>
            <a:pPr lvl="1"/>
            <a:r>
              <a:rPr lang="en-US" sz="1200" b="1" kern="1200" dirty="0">
                <a:solidFill>
                  <a:schemeClr val="tx1"/>
                </a:solidFill>
                <a:effectLst/>
                <a:latin typeface="+mn-lt"/>
                <a:ea typeface="+mn-ea"/>
                <a:cs typeface="+mn-cs"/>
              </a:rPr>
              <a:t>Send RI Risk Management a Certificate of Insurance evidencing primary coverage is in place for your club or district’s event.  </a:t>
            </a:r>
            <a:endParaRPr lang="en-US" sz="1200"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Email to </a:t>
            </a:r>
            <a:r>
              <a:rPr lang="en-US" sz="1200" b="1" u="sng" kern="1200" dirty="0">
                <a:solidFill>
                  <a:schemeClr val="tx1"/>
                </a:solidFill>
                <a:effectLst/>
                <a:latin typeface="+mn-lt"/>
                <a:ea typeface="+mn-ea"/>
                <a:cs typeface="+mn-cs"/>
                <a:hlinkClick r:id="rId3"/>
              </a:rPr>
              <a:t>insurance@rotary.org</a:t>
            </a:r>
            <a:r>
              <a:rPr lang="en-US" sz="1200" b="1" kern="1200" dirty="0">
                <a:solidFill>
                  <a:schemeClr val="tx1"/>
                </a:solidFill>
                <a:effectLst/>
                <a:latin typeface="+mn-lt"/>
                <a:ea typeface="+mn-ea"/>
                <a:cs typeface="+mn-cs"/>
              </a:rPr>
              <a:t>	fax to: 847-556-2147</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 pyrotechnics firm hired by the Rotary club or district must have a general liability policy with minimum limits of $5M per occurrence or the minimum limits required by the city/municipality, whichever amount is greater.  </a:t>
            </a:r>
          </a:p>
          <a:p>
            <a:pPr lvl="1"/>
            <a:r>
              <a:rPr lang="en-US" sz="1200" kern="1200" dirty="0">
                <a:solidFill>
                  <a:schemeClr val="tx1"/>
                </a:solidFill>
                <a:effectLst/>
                <a:latin typeface="+mn-lt"/>
                <a:ea typeface="+mn-ea"/>
                <a:cs typeface="+mn-cs"/>
              </a:rPr>
              <a:t>The Rotary club or district should: </a:t>
            </a:r>
          </a:p>
          <a:p>
            <a:pPr lvl="2"/>
            <a:r>
              <a:rPr lang="en-US" sz="1200" kern="1200" dirty="0">
                <a:solidFill>
                  <a:schemeClr val="tx1"/>
                </a:solidFill>
                <a:effectLst/>
                <a:latin typeface="+mn-lt"/>
                <a:ea typeface="+mn-ea"/>
                <a:cs typeface="+mn-cs"/>
              </a:rPr>
              <a:t>Have an attorney review the contracts associated with the pyrotechnic firm;  </a:t>
            </a:r>
          </a:p>
          <a:p>
            <a:pPr lvl="2"/>
            <a:r>
              <a:rPr lang="en-US" sz="1200" kern="1200" dirty="0">
                <a:solidFill>
                  <a:schemeClr val="tx1"/>
                </a:solidFill>
                <a:effectLst/>
                <a:latin typeface="+mn-lt"/>
                <a:ea typeface="+mn-ea"/>
                <a:cs typeface="+mn-cs"/>
              </a:rPr>
              <a:t>Be named as an additional insured on a primary and non-contributory basis on the pyrotechnic firm’s applicable insurance policy(</a:t>
            </a:r>
            <a:r>
              <a:rPr lang="en-US" sz="1200" kern="1200" dirty="0" err="1">
                <a:solidFill>
                  <a:schemeClr val="tx1"/>
                </a:solidFill>
                <a:effectLst/>
                <a:latin typeface="+mn-lt"/>
                <a:ea typeface="+mn-ea"/>
                <a:cs typeface="+mn-cs"/>
              </a:rPr>
              <a:t>ies</a:t>
            </a:r>
            <a:r>
              <a:rPr lang="en-US" sz="1200" kern="1200" dirty="0">
                <a:solidFill>
                  <a:schemeClr val="tx1"/>
                </a:solidFill>
                <a:effectLst/>
                <a:latin typeface="+mn-lt"/>
                <a:ea typeface="+mn-ea"/>
                <a:cs typeface="+mn-cs"/>
              </a:rPr>
              <a:t>) and be provided a certificate of insurance; </a:t>
            </a:r>
          </a:p>
          <a:p>
            <a:pPr lvl="2"/>
            <a:r>
              <a:rPr lang="en-US" sz="1200" kern="1200" dirty="0">
                <a:solidFill>
                  <a:schemeClr val="tx1"/>
                </a:solidFill>
                <a:effectLst/>
                <a:latin typeface="+mn-lt"/>
                <a:ea typeface="+mn-ea"/>
                <a:cs typeface="+mn-cs"/>
              </a:rPr>
              <a:t>Avoid indemnifying the pyrotechnic firm for risks your club cannot or does not control.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Claims arising out of pyrotechnic events can be very costly. A prior claim arose out of misfired fireworks that injured approximately 100 people resulting in a total claim cost exceeding $7M. </a:t>
            </a:r>
            <a:r>
              <a:rPr lang="en-US" sz="1200" u="sng" kern="1200" dirty="0">
                <a:solidFill>
                  <a:schemeClr val="tx1"/>
                </a:solidFill>
                <a:effectLst/>
                <a:latin typeface="+mn-lt"/>
                <a:ea typeface="+mn-ea"/>
                <a:cs typeface="+mn-cs"/>
              </a:rPr>
              <a:t>Because the Rotary club was named as an additional insured on the pyrotechnics firm’s $10M policy, the Program and the Rotary club were not impacted by this loss.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requirement does not apply if your club or district’s role is to sponsor or provide funding for the fireworks, and another party, such as a municipality or chamber of commerce, signs the contract to hire the pyrotechnic firm.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With respect to the "sale" of fireworks, </a:t>
            </a:r>
            <a:r>
              <a:rPr lang="en-US" sz="1200" b="0" i="0" u="none" strike="noStrike" kern="1200" baseline="0" dirty="0">
                <a:solidFill>
                  <a:schemeClr val="tx1"/>
                </a:solidFill>
                <a:latin typeface="+mn-lt"/>
                <a:ea typeface="+mn-ea"/>
                <a:cs typeface="+mn-cs"/>
              </a:rPr>
              <a:t>there is coverage under the Program, subject to policy terms and conditions, for the “legal sale for fundraising purposes of pre-wrapped fireworks purchased from a licensed third party.” </a:t>
            </a:r>
            <a:r>
              <a:rPr lang="en-US" sz="1200" kern="1200" dirty="0">
                <a:solidFill>
                  <a:schemeClr val="tx1"/>
                </a:solidFill>
                <a:effectLst/>
                <a:latin typeface="+mn-lt"/>
                <a:ea typeface="+mn-ea"/>
                <a:cs typeface="+mn-cs"/>
              </a:rPr>
              <a:t> On </a:t>
            </a:r>
            <a:r>
              <a:rPr lang="en-US" sz="1200" i="1" u="sng" kern="1200" dirty="0">
                <a:solidFill>
                  <a:schemeClr val="tx1"/>
                </a:solidFill>
                <a:effectLst/>
                <a:latin typeface="+mn-lt"/>
                <a:ea typeface="+mn-ea"/>
                <a:cs typeface="+mn-cs"/>
                <a:hlinkClick r:id="rId4"/>
              </a:rPr>
              <a:t>Gallagher Insurance Website</a:t>
            </a:r>
            <a:r>
              <a:rPr lang="en-US" sz="1200" kern="1200" dirty="0">
                <a:solidFill>
                  <a:schemeClr val="tx1"/>
                </a:solidFill>
                <a:effectLst/>
                <a:latin typeface="+mn-lt"/>
                <a:ea typeface="+mn-ea"/>
                <a:cs typeface="+mn-cs"/>
              </a:rPr>
              <a:t> see </a:t>
            </a:r>
            <a:r>
              <a:rPr lang="en-US" sz="1200" b="1" i="1" kern="1200" dirty="0">
                <a:solidFill>
                  <a:schemeClr val="tx1"/>
                </a:solidFill>
                <a:effectLst/>
                <a:latin typeface="+mn-lt"/>
                <a:ea typeface="+mn-ea"/>
                <a:cs typeface="+mn-cs"/>
              </a:rPr>
              <a:t>Loss Prevention Strategies – Use of Fireworks.</a:t>
            </a:r>
            <a:br>
              <a:rPr lang="en-US" sz="1200" kern="1200" dirty="0">
                <a:solidFill>
                  <a:schemeClr val="tx1"/>
                </a:solidFill>
                <a:effectLst/>
                <a:latin typeface="+mn-lt"/>
                <a:ea typeface="+mn-ea"/>
                <a:cs typeface="+mn-cs"/>
              </a:rPr>
            </a:br>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27</a:t>
            </a:fld>
            <a:endParaRPr lang="en-US" dirty="0"/>
          </a:p>
        </p:txBody>
      </p:sp>
    </p:spTree>
    <p:extLst>
      <p:ext uri="{BB962C8B-B14F-4D97-AF65-F5344CB8AC3E}">
        <p14:creationId xmlns:p14="http://schemas.microsoft.com/office/powerpoint/2010/main" val="42426202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28</a:t>
            </a:fld>
            <a:endParaRPr lang="en-US" dirty="0"/>
          </a:p>
        </p:txBody>
      </p:sp>
    </p:spTree>
    <p:extLst>
      <p:ext uri="{BB962C8B-B14F-4D97-AF65-F5344CB8AC3E}">
        <p14:creationId xmlns:p14="http://schemas.microsoft.com/office/powerpoint/2010/main" val="2842763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Please immediately report all incidents and/or losses to Risk Management.  The Incident Report form is on </a:t>
            </a:r>
            <a:r>
              <a:rPr lang="en-US" sz="1200" i="1" u="sng" kern="1200" dirty="0">
                <a:solidFill>
                  <a:schemeClr val="tx1"/>
                </a:solidFill>
                <a:effectLst/>
                <a:latin typeface="+mn-lt"/>
                <a:ea typeface="+mn-ea"/>
                <a:cs typeface="+mn-cs"/>
                <a:hlinkClick r:id="rId3" action="ppaction://hlinkfile"/>
              </a:rPr>
              <a:t>Gallagher Insurance Website</a:t>
            </a:r>
            <a:r>
              <a:rPr lang="en-US" sz="1200" kern="1200" dirty="0">
                <a:solidFill>
                  <a:schemeClr val="tx1"/>
                </a:solidFill>
                <a:effectLst/>
                <a:latin typeface="+mn-lt"/>
                <a:ea typeface="+mn-ea"/>
                <a:cs typeface="+mn-cs"/>
              </a:rPr>
              <a:t> and</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can be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submitted to Risk Management by email to </a:t>
            </a:r>
            <a:r>
              <a:rPr lang="en-US" sz="1200" u="sng" kern="1200" dirty="0">
                <a:solidFill>
                  <a:schemeClr val="tx1"/>
                </a:solidFill>
                <a:effectLst/>
                <a:latin typeface="+mn-lt"/>
                <a:ea typeface="+mn-ea"/>
                <a:cs typeface="+mn-cs"/>
                <a:hlinkClick r:id="rId4"/>
              </a:rPr>
              <a:t>claims@rotary.org</a:t>
            </a:r>
            <a:r>
              <a:rPr lang="en-US" sz="1200" kern="1200" dirty="0">
                <a:solidFill>
                  <a:schemeClr val="tx1"/>
                </a:solidFill>
                <a:effectLst/>
                <a:latin typeface="+mn-lt"/>
                <a:ea typeface="+mn-ea"/>
                <a:cs typeface="+mn-cs"/>
              </a:rPr>
              <a:t> or by fax to (847) 556-2147.  An Incident Report is notice of an occurrence/loss that may or may not lead to a compensable claim.  If the incident involves serious injury or death, please notify Risk Management immediately.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Do not voluntarily promise insurance coverage, make payments, or assume any financial obligation, other than providing first-aid, without the insurance company’s consent as you could jeopardize your insurance coverage.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sooner Risk Management knows about an incident; the sooner the incident can be investigated.  Complete the incident report form while the facts are fresh in your mind.  Include all documentation related to the event when sending in your incident report form. If you are aware of an injury arising out of your club’s event, please report it even if your club has not been contacted by the injured person or received notice of a claim relating to the incident. </a:t>
            </a:r>
          </a:p>
        </p:txBody>
      </p:sp>
      <p:sp>
        <p:nvSpPr>
          <p:cNvPr id="4" name="Slide Number Placeholder 3"/>
          <p:cNvSpPr>
            <a:spLocks noGrp="1"/>
          </p:cNvSpPr>
          <p:nvPr>
            <p:ph type="sldNum" sz="quarter" idx="10"/>
          </p:nvPr>
        </p:nvSpPr>
        <p:spPr/>
        <p:txBody>
          <a:bodyPr/>
          <a:lstStyle/>
          <a:p>
            <a:fld id="{DB827055-821E-4F6B-AAA9-2685E1493D9C}" type="slidenum">
              <a:rPr lang="en-US" smtClean="0"/>
              <a:t>29</a:t>
            </a:fld>
            <a:endParaRPr lang="en-US" dirty="0"/>
          </a:p>
        </p:txBody>
      </p:sp>
    </p:spTree>
    <p:extLst>
      <p:ext uri="{BB962C8B-B14F-4D97-AF65-F5344CB8AC3E}">
        <p14:creationId xmlns:p14="http://schemas.microsoft.com/office/powerpoint/2010/main" val="1076222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Narrow" panose="020B0606020202030204" pitchFamily="34" charset="0"/>
              </a:rPr>
              <a:t>The U.S. Rotary Club &amp; District Liability Insurance Program (‘Program’) provides liability insurance to all active U.S. Rotary Clubs &amp; Districts and Rotaract Clubs.  The insurance program is financed by Rotarians – via insurance assessments to RI on the 1 July Club Invoice (annual charge in July).  </a:t>
            </a: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3</a:t>
            </a:fld>
            <a:endParaRPr lang="en-US" dirty="0"/>
          </a:p>
        </p:txBody>
      </p:sp>
    </p:spTree>
    <p:extLst>
      <p:ext uri="{BB962C8B-B14F-4D97-AF65-F5344CB8AC3E}">
        <p14:creationId xmlns:p14="http://schemas.microsoft.com/office/powerpoint/2010/main" val="3636285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30</a:t>
            </a:fld>
            <a:endParaRPr lang="en-US" dirty="0"/>
          </a:p>
        </p:txBody>
      </p:sp>
    </p:spTree>
    <p:extLst>
      <p:ext uri="{BB962C8B-B14F-4D97-AF65-F5344CB8AC3E}">
        <p14:creationId xmlns:p14="http://schemas.microsoft.com/office/powerpoint/2010/main" val="715410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latin typeface="Arial Narrow" panose="020B0606020202030204" pitchFamily="34" charset="0"/>
              </a:rPr>
              <a:t>Rotarians have various means of obtaining information relating to the Insurance Program. </a:t>
            </a:r>
            <a:endParaRPr lang="en-US" sz="1200" dirty="0">
              <a:latin typeface="Arial Narrow" panose="020B0606020202030204" pitchFamily="34" charset="0"/>
            </a:endParaRPr>
          </a:p>
          <a:p>
            <a:r>
              <a:rPr lang="en-US" sz="1200" dirty="0">
                <a:latin typeface="Arial Narrow" panose="020B0606020202030204" pitchFamily="34" charset="0"/>
              </a:rPr>
              <a:t>Internal to RI - </a:t>
            </a:r>
            <a:r>
              <a:rPr lang="en-US" sz="1200" b="1" dirty="0">
                <a:latin typeface="Arial Narrow" panose="020B0606020202030204" pitchFamily="34" charset="0"/>
              </a:rPr>
              <a:t>Rotary Publications: Lead Your Clubs, Lead Your District </a:t>
            </a:r>
            <a:r>
              <a:rPr lang="en-US" sz="1200" dirty="0">
                <a:latin typeface="Arial Narrow" panose="020B0606020202030204" pitchFamily="34" charset="0"/>
              </a:rPr>
              <a:t>– includes general information about the US Rotary Club &amp; District Insurance Program</a:t>
            </a:r>
          </a:p>
          <a:p>
            <a:endParaRPr lang="en-US" sz="1200" dirty="0">
              <a:latin typeface="Arial Narrow" panose="020B0606020202030204" pitchFamily="34" charset="0"/>
            </a:endParaRPr>
          </a:p>
          <a:p>
            <a:r>
              <a:rPr lang="en-US" sz="1200" b="1" dirty="0">
                <a:solidFill>
                  <a:schemeClr val="tx2">
                    <a:lumMod val="40000"/>
                    <a:lumOff val="60000"/>
                  </a:schemeClr>
                </a:solidFill>
                <a:latin typeface="Arial Narrow" panose="020B0606020202030204" pitchFamily="34" charset="0"/>
              </a:rPr>
              <a:t>Insurance Broker (Gallagher) Insurance Portal </a:t>
            </a:r>
            <a:r>
              <a:rPr lang="en-US" sz="1200" dirty="0">
                <a:latin typeface="Arial Narrow" panose="020B0606020202030204" pitchFamily="34" charset="0"/>
              </a:rPr>
              <a:t>– accessible to all U.S. Rotarians – Gallagher Insurance Website – contains insurance and risk management documents including: certificate of insurance, incident report form, loss prevention strategies, policies, policy summaries, Frequently Asked Questions, and other announcements or documents relevant to the Insurance Program.</a:t>
            </a:r>
          </a:p>
          <a:p>
            <a:endParaRPr lang="en-US" sz="1200" dirty="0">
              <a:latin typeface="Arial Narrow" panose="020B0606020202030204" pitchFamily="34" charset="0"/>
            </a:endParaRPr>
          </a:p>
          <a:p>
            <a:r>
              <a:rPr lang="en-US" sz="1200" b="1" dirty="0">
                <a:solidFill>
                  <a:schemeClr val="tx2">
                    <a:lumMod val="40000"/>
                    <a:lumOff val="60000"/>
                  </a:schemeClr>
                </a:solidFill>
                <a:latin typeface="Arial Narrow" panose="020B0606020202030204" pitchFamily="34" charset="0"/>
              </a:rPr>
              <a:t>Insurance Broker </a:t>
            </a:r>
            <a:r>
              <a:rPr lang="en-US" sz="1200" dirty="0">
                <a:latin typeface="Arial Narrow" panose="020B0606020202030204" pitchFamily="34" charset="0"/>
              </a:rPr>
              <a:t>–email address &amp; toll-free phone number staffed by dedicated team of insurance professionals who issue Additional Insured endorsements and answer insurance questions and inquiries</a:t>
            </a:r>
            <a:br>
              <a:rPr lang="en-US" sz="1200" dirty="0">
                <a:latin typeface="Arial Narrow" panose="020B0606020202030204" pitchFamily="34" charset="0"/>
              </a:rPr>
            </a:br>
            <a:endParaRPr lang="en-US" sz="1200" dirty="0">
              <a:latin typeface="Arial Narrow" panose="020B0606020202030204" pitchFamily="34" charset="0"/>
            </a:endParaRPr>
          </a:p>
          <a:p>
            <a:r>
              <a:rPr lang="en-US" sz="1200" b="1" dirty="0">
                <a:solidFill>
                  <a:schemeClr val="tx2">
                    <a:lumMod val="40000"/>
                    <a:lumOff val="60000"/>
                  </a:schemeClr>
                </a:solidFill>
                <a:latin typeface="Arial Narrow" panose="020B0606020202030204" pitchFamily="34" charset="0"/>
              </a:rPr>
              <a:t>RI Risk Management </a:t>
            </a:r>
            <a:r>
              <a:rPr lang="en-US" sz="1200" dirty="0">
                <a:latin typeface="Arial Narrow" panose="020B0606020202030204" pitchFamily="34" charset="0"/>
              </a:rPr>
              <a:t>– dedicated email address for insurance inquiries (insurance@rotary.org) and claims (claims@rotary.org)</a:t>
            </a:r>
          </a:p>
          <a:p>
            <a:endParaRPr lang="en-US" sz="1200" dirty="0">
              <a:latin typeface="Arial Narrow" panose="020B0606020202030204" pitchFamily="34" charset="0"/>
            </a:endParaRPr>
          </a:p>
          <a:p>
            <a:r>
              <a:rPr lang="en-US" sz="1200" b="1" dirty="0">
                <a:solidFill>
                  <a:schemeClr val="tx2">
                    <a:lumMod val="40000"/>
                    <a:lumOff val="60000"/>
                  </a:schemeClr>
                </a:solidFill>
                <a:latin typeface="Arial Narrow" panose="020B0606020202030204" pitchFamily="34" charset="0"/>
              </a:rPr>
              <a:t>E-mailings from Risk Management throughout the year </a:t>
            </a:r>
            <a:r>
              <a:rPr lang="en-US" sz="1200" dirty="0">
                <a:latin typeface="Arial Narrow" panose="020B0606020202030204" pitchFamily="34" charset="0"/>
              </a:rPr>
              <a:t>– annual mailings to club and district officers, providing information about insurance, the Insurance Portal, and other information relevant to club activities</a:t>
            </a: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31</a:t>
            </a:fld>
            <a:endParaRPr lang="en-US" dirty="0"/>
          </a:p>
        </p:txBody>
      </p:sp>
    </p:spTree>
    <p:extLst>
      <p:ext uri="{BB962C8B-B14F-4D97-AF65-F5344CB8AC3E}">
        <p14:creationId xmlns:p14="http://schemas.microsoft.com/office/powerpoint/2010/main" val="6632726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32</a:t>
            </a:fld>
            <a:endParaRPr lang="en-US" dirty="0"/>
          </a:p>
        </p:txBody>
      </p:sp>
    </p:spTree>
    <p:extLst>
      <p:ext uri="{BB962C8B-B14F-4D97-AF65-F5344CB8AC3E}">
        <p14:creationId xmlns:p14="http://schemas.microsoft.com/office/powerpoint/2010/main" val="33682602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33</a:t>
            </a:fld>
            <a:endParaRPr lang="en-US" dirty="0"/>
          </a:p>
        </p:txBody>
      </p:sp>
    </p:spTree>
    <p:extLst>
      <p:ext uri="{BB962C8B-B14F-4D97-AF65-F5344CB8AC3E}">
        <p14:creationId xmlns:p14="http://schemas.microsoft.com/office/powerpoint/2010/main" val="3683616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4</a:t>
            </a:fld>
            <a:endParaRPr lang="en-US" dirty="0"/>
          </a:p>
        </p:txBody>
      </p:sp>
    </p:spTree>
    <p:extLst>
      <p:ext uri="{BB962C8B-B14F-4D97-AF65-F5344CB8AC3E}">
        <p14:creationId xmlns:p14="http://schemas.microsoft.com/office/powerpoint/2010/main" val="2970441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kern="1200" dirty="0">
                <a:solidFill>
                  <a:schemeClr val="tx1"/>
                </a:solidFill>
                <a:effectLst/>
                <a:latin typeface="+mn-lt"/>
                <a:ea typeface="+mn-ea"/>
                <a:cs typeface="+mn-cs"/>
              </a:rPr>
              <a:t>General Liability </a:t>
            </a:r>
            <a:r>
              <a:rPr lang="en-US" sz="1200" kern="1200" dirty="0">
                <a:solidFill>
                  <a:schemeClr val="tx1"/>
                </a:solidFill>
                <a:effectLst/>
                <a:latin typeface="+mn-lt"/>
                <a:ea typeface="+mn-ea"/>
                <a:cs typeface="+mn-cs"/>
              </a:rPr>
              <a:t>protects Rotary clubs and districts against liability claims for bodily injury to a third party and damage to a third party’s property. This insurance is typically required by a lessor/municipality when a Rotary club or district holds events, fundraisers, or other activities.</a:t>
            </a:r>
            <a:r>
              <a:rPr lang="en-US" sz="1200" b="1" kern="1200" dirty="0">
                <a:solidFill>
                  <a:schemeClr val="tx1"/>
                </a:solidFill>
                <a:effectLst/>
                <a:latin typeface="+mn-lt"/>
                <a:ea typeface="+mn-ea"/>
                <a:cs typeface="+mn-cs"/>
              </a:rPr>
              <a:t> </a:t>
            </a:r>
            <a:endParaRPr lang="en-US" dirty="0"/>
          </a:p>
          <a:p>
            <a:pPr marL="171450" indent="-171450">
              <a:buFont typeface="Arial" panose="020B0604020202020204" pitchFamily="34" charset="0"/>
              <a:buChar char="•"/>
            </a:pPr>
            <a:endParaRPr lang="en-US" sz="1200" b="1" i="0" kern="1200" dirty="0">
              <a:solidFill>
                <a:schemeClr val="tx1"/>
              </a:solidFill>
              <a:effectLst/>
              <a:latin typeface="+mn-lt"/>
              <a:ea typeface="+mn-ea"/>
              <a:cs typeface="+mn-cs"/>
            </a:endParaRP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Abuse and Molestation: </a:t>
            </a:r>
            <a:r>
              <a:rPr lang="en-US" dirty="0"/>
              <a:t>The Program provides Sexual Misconduct Liability coverage on a claims-made basis to protect clubs and districts from claims arising out of alleged sexual misconduct and molestation. Sexual misconduct means sexual molestation, including but not limited to, any unwanted sexual involvement, sexual conduct or sexual contact.</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Liquor Liability </a:t>
            </a:r>
            <a:r>
              <a:rPr lang="en-US" sz="1200" i="0" kern="1200" dirty="0">
                <a:solidFill>
                  <a:schemeClr val="tx1"/>
                </a:solidFill>
                <a:effectLst/>
                <a:latin typeface="+mn-lt"/>
                <a:ea typeface="+mn-ea"/>
                <a:cs typeface="+mn-cs"/>
              </a:rPr>
              <a:t>for damages to a third party arising from the selling, serving or furnishing of alcoholic beverages.  Coverage is included for a club/district that is selling, serving, or furnishing alcoholic beverages.</a:t>
            </a:r>
          </a:p>
          <a:p>
            <a:pPr marL="171450" indent="-171450">
              <a:buFont typeface="Arial" panose="020B0604020202020204" pitchFamily="34" charset="0"/>
              <a:buChar char="•"/>
            </a:pPr>
            <a:endParaRPr lang="en-US" sz="120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Non-Owned/Rented Auto Liability </a:t>
            </a:r>
            <a:r>
              <a:rPr lang="en-US" sz="1200" i="0" kern="1200" dirty="0">
                <a:solidFill>
                  <a:schemeClr val="tx1"/>
                </a:solidFill>
                <a:effectLst/>
                <a:latin typeface="+mn-lt"/>
                <a:ea typeface="+mn-ea"/>
                <a:cs typeface="+mn-cs"/>
              </a:rPr>
              <a:t>for the use of hired, leased, borrowed, or non-owned autos. This coverage responds after any insurance carried by the owner/operator of the vehicle is exhausted. This excess coverage is intended for insured entities only and does not extend to individual auto owners.</a:t>
            </a:r>
          </a:p>
          <a:p>
            <a:pPr marL="628650" lvl="1" indent="-171450">
              <a:buFont typeface="Arial" panose="020B0604020202020204" pitchFamily="34" charset="0"/>
              <a:buChar char="•"/>
            </a:pPr>
            <a:r>
              <a:rPr lang="en-US" sz="1200" i="0" kern="1200" dirty="0">
                <a:solidFill>
                  <a:schemeClr val="tx1"/>
                </a:solidFill>
                <a:effectLst/>
                <a:latin typeface="+mn-lt"/>
                <a:ea typeface="+mn-ea"/>
                <a:cs typeface="+mn-cs"/>
              </a:rPr>
              <a:t>If the Rotary club/district owns an auto, it must be separately insured by the club.</a:t>
            </a:r>
          </a:p>
          <a:p>
            <a:pPr marL="628650" lvl="1" indent="-171450">
              <a:buFont typeface="Arial" panose="020B0604020202020204" pitchFamily="34" charset="0"/>
              <a:buChar char="•"/>
            </a:pPr>
            <a:r>
              <a:rPr lang="en-US" sz="1200" i="0" kern="1200" dirty="0">
                <a:solidFill>
                  <a:schemeClr val="tx1"/>
                </a:solidFill>
                <a:effectLst/>
                <a:latin typeface="+mn-lt"/>
                <a:ea typeface="+mn-ea"/>
                <a:cs typeface="+mn-cs"/>
              </a:rPr>
              <a:t>There is no comprehensive or collision coverage for </a:t>
            </a:r>
            <a:r>
              <a:rPr lang="en-US" sz="1200" b="1" i="0" kern="1200" dirty="0">
                <a:solidFill>
                  <a:schemeClr val="tx1"/>
                </a:solidFill>
                <a:effectLst/>
                <a:latin typeface="+mn-lt"/>
                <a:ea typeface="+mn-ea"/>
                <a:cs typeface="+mn-cs"/>
              </a:rPr>
              <a:t>damage </a:t>
            </a:r>
            <a:r>
              <a:rPr lang="en-US" sz="1200" i="0" kern="1200" dirty="0">
                <a:solidFill>
                  <a:schemeClr val="tx1"/>
                </a:solidFill>
                <a:effectLst/>
                <a:latin typeface="+mn-lt"/>
                <a:ea typeface="+mn-ea"/>
                <a:cs typeface="+mn-cs"/>
              </a:rPr>
              <a:t>to any auto operated by the club/district.</a:t>
            </a:r>
          </a:p>
          <a:p>
            <a:pPr marL="628650" lvl="1" indent="-171450">
              <a:buFont typeface="Arial" panose="020B0604020202020204" pitchFamily="34" charset="0"/>
              <a:buChar char="•"/>
            </a:pPr>
            <a:r>
              <a:rPr lang="en-US" sz="1200" b="1" i="0" kern="1200" dirty="0">
                <a:solidFill>
                  <a:schemeClr val="tx1"/>
                </a:solidFill>
                <a:effectLst/>
                <a:latin typeface="+mn-lt"/>
                <a:ea typeface="+mn-ea"/>
                <a:cs typeface="+mn-cs"/>
              </a:rPr>
              <a:t>Note: </a:t>
            </a:r>
            <a:r>
              <a:rPr lang="en-US" sz="1200" i="0" kern="1200" dirty="0">
                <a:solidFill>
                  <a:schemeClr val="tx1"/>
                </a:solidFill>
                <a:effectLst/>
                <a:latin typeface="+mn-lt"/>
                <a:ea typeface="+mn-ea"/>
                <a:cs typeface="+mn-cs"/>
              </a:rPr>
              <a:t>The coverage territory for non-owned/hired auto liability coverage is limited to the U.S., its</a:t>
            </a:r>
            <a:br>
              <a:rPr lang="en-US" sz="1200" i="0"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territories and possessions, and Canada.</a:t>
            </a:r>
            <a:br>
              <a:rPr lang="en-US" sz="1200" i="0" kern="1200" dirty="0">
                <a:solidFill>
                  <a:schemeClr val="tx1"/>
                </a:solidFill>
                <a:effectLst/>
                <a:latin typeface="+mn-lt"/>
                <a:ea typeface="+mn-ea"/>
                <a:cs typeface="+mn-cs"/>
              </a:rPr>
            </a:br>
            <a:endParaRPr lang="en-US" sz="120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Medical Payments (Med Pay) </a:t>
            </a:r>
            <a:r>
              <a:rPr lang="en-US" sz="1200" i="0" kern="1200" dirty="0">
                <a:solidFill>
                  <a:schemeClr val="tx1"/>
                </a:solidFill>
                <a:effectLst/>
                <a:latin typeface="+mn-lt"/>
                <a:ea typeface="+mn-ea"/>
                <a:cs typeface="+mn-cs"/>
              </a:rPr>
              <a:t>is a type of no-fault coverage for bodily injury. This coverage pays for medical expenses incurred by a third party for an injury sustained while not admitting fault. The Program excludes medical payments for persons injured while practicing, instructing or participating in any athletic events or activities.</a:t>
            </a:r>
          </a:p>
          <a:p>
            <a:pPr marL="171450" indent="-171450">
              <a:buFont typeface="Arial" panose="020B0604020202020204" pitchFamily="34" charset="0"/>
              <a:buChar char="•"/>
            </a:pPr>
            <a:endParaRPr lang="en-US" sz="120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0" kern="1200" dirty="0">
                <a:solidFill>
                  <a:schemeClr val="tx1"/>
                </a:solidFill>
                <a:effectLst/>
                <a:latin typeface="+mn-lt"/>
                <a:ea typeface="+mn-ea"/>
                <a:cs typeface="+mn-cs"/>
              </a:rPr>
              <a:t>Personal and Advertising injury includes </a:t>
            </a:r>
            <a:r>
              <a:rPr lang="en-US" sz="1200" b="1" i="0" kern="1200" dirty="0">
                <a:solidFill>
                  <a:schemeClr val="tx1"/>
                </a:solidFill>
                <a:effectLst/>
                <a:latin typeface="+mn-lt"/>
                <a:ea typeface="+mn-ea"/>
                <a:cs typeface="+mn-cs"/>
              </a:rPr>
              <a:t>copyright infringement </a:t>
            </a:r>
            <a:r>
              <a:rPr lang="en-US" sz="1200" i="0" kern="1200" dirty="0">
                <a:solidFill>
                  <a:schemeClr val="tx1"/>
                </a:solidFill>
                <a:effectLst/>
                <a:latin typeface="+mn-lt"/>
                <a:ea typeface="+mn-ea"/>
                <a:cs typeface="+mn-cs"/>
              </a:rPr>
              <a:t>in your “advertisement”. “Advertisement” means a notice that is broadcast or published to the general public including material placed on the internet.</a:t>
            </a:r>
            <a:endParaRPr lang="en-US" altLang="en-US" sz="1200" dirty="0">
              <a:latin typeface="Arial Narrow" panose="020B0606020202030204" pitchFamily="34" charset="0"/>
              <a:ea typeface="ヒラギノ角ゴ Pro W3" charset="-128"/>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365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dirty="0">
                <a:latin typeface="Arial Narrow" panose="020B0606020202030204" pitchFamily="34" charset="0"/>
              </a:rPr>
              <a:t>These are the Rotary entities that are covered by this insurance program.  </a:t>
            </a:r>
          </a:p>
          <a:p>
            <a:pPr eaLnBrk="1" hangingPunct="1"/>
            <a:endParaRPr lang="en-US" sz="1200" dirty="0">
              <a:latin typeface="Arial Narrow" panose="020B0606020202030204" pitchFamily="34" charset="0"/>
            </a:endParaRPr>
          </a:p>
          <a:p>
            <a:pPr eaLnBrk="1" hangingPunct="1"/>
            <a:r>
              <a:rPr lang="en-US" sz="1200" dirty="0">
                <a:latin typeface="Arial Narrow" panose="020B0606020202030204" pitchFamily="34" charset="0"/>
              </a:rPr>
              <a:t>Any Rotary affiliated entities not shown here are likely NOT covered.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Arial Narrow" panose="020B0606020202030204" pitchFamily="34" charset="0"/>
              </a:rPr>
              <a:t>Also, any separate legal entities created by a Club or District are NOT covered, with limited exceptions for foundations that meet specific criteria for coverage.  </a:t>
            </a:r>
          </a:p>
          <a:p>
            <a:pPr eaLnBrk="1" hangingPunct="1"/>
            <a:endParaRPr lang="en-US" sz="1200" dirty="0">
              <a:latin typeface="Arial Narrow" panose="020B0606020202030204" pitchFamily="34" charset="0"/>
            </a:endParaRPr>
          </a:p>
          <a:p>
            <a:pPr eaLnBrk="1" hangingPunct="1"/>
            <a:r>
              <a:rPr lang="en-US" sz="1200" dirty="0">
                <a:latin typeface="Arial Narrow" panose="020B0606020202030204" pitchFamily="34" charset="0"/>
              </a:rPr>
              <a:t>Please check with Rotary’s Risk Management if you are</a:t>
            </a:r>
            <a:r>
              <a:rPr lang="en-US" sz="1200" baseline="0" dirty="0">
                <a:latin typeface="Arial Narrow" panose="020B0606020202030204" pitchFamily="34" charset="0"/>
              </a:rPr>
              <a:t> not sure whether an entity is insured under the Program.</a:t>
            </a:r>
            <a:endParaRPr lang="en-US" sz="120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6</a:t>
            </a:fld>
            <a:endParaRPr lang="en-US" dirty="0"/>
          </a:p>
        </p:txBody>
      </p:sp>
    </p:spTree>
    <p:extLst>
      <p:ext uri="{BB962C8B-B14F-4D97-AF65-F5344CB8AC3E}">
        <p14:creationId xmlns:p14="http://schemas.microsoft.com/office/powerpoint/2010/main" val="3524688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dirty="0">
                <a:latin typeface="Arial Narrow" panose="020B0606020202030204" pitchFamily="34" charset="0"/>
              </a:rPr>
              <a:t>Individuals, such as Rotarians and volunteers, are also covered. However, coverage for such individuals is limited to acts within the course and scope of their duties on behalf of a Rotary Club or District (or other insured Rotary entity).  </a:t>
            </a:r>
          </a:p>
          <a:p>
            <a:pPr eaLnBrk="1" hangingPunct="1"/>
            <a:endParaRPr lang="en-US" sz="1200" b="1" dirty="0">
              <a:solidFill>
                <a:srgbClr val="FF0000"/>
              </a:solidFill>
              <a:latin typeface="Arial Narrow" panose="020B0606020202030204" pitchFamily="34" charset="0"/>
            </a:endParaRPr>
          </a:p>
          <a:p>
            <a:pPr eaLnBrk="1" hangingPunct="1"/>
            <a:r>
              <a:rPr lang="en-US" sz="1200" dirty="0">
                <a:latin typeface="Arial Narrow" panose="020B0606020202030204" pitchFamily="34" charset="0"/>
              </a:rPr>
              <a:t>Remember that this is liability coverage, which applies when a third party has a liability claim for that third party’s bodily injury or property damage.  If a Rotarian or volunteer is injured, it is expected that their health insurance is available to them.  There is no coverage for a Rotarian’s or volunteer’s personal property that is damaged, destroyed, or stolen.</a:t>
            </a:r>
          </a:p>
          <a:p>
            <a:pPr eaLnBrk="1" hangingPunct="1"/>
            <a:endParaRPr lang="en-US" sz="1200" dirty="0">
              <a:latin typeface="Arial Narrow" panose="020B0606020202030204" pitchFamily="34" charset="0"/>
            </a:endParaRPr>
          </a:p>
          <a:p>
            <a:pPr eaLnBrk="1" hangingPunct="1"/>
            <a:r>
              <a:rPr lang="en-US" sz="1200" dirty="0">
                <a:latin typeface="Arial Narrow" panose="020B0606020202030204" pitchFamily="34" charset="0"/>
              </a:rPr>
              <a:t>Lastly, there are other limitations that restrict coverage to individuals. Some coverage limitations are based on requirements that an individual carry their own personal insurance (such as auto insurance required by State law) or that some actions are uninsurable, such as when an individual intentionally injures someone or commits a criminal act.</a:t>
            </a:r>
          </a:p>
        </p:txBody>
      </p:sp>
      <p:sp>
        <p:nvSpPr>
          <p:cNvPr id="4" name="Slide Number Placeholder 3"/>
          <p:cNvSpPr>
            <a:spLocks noGrp="1"/>
          </p:cNvSpPr>
          <p:nvPr>
            <p:ph type="sldNum" sz="quarter" idx="10"/>
          </p:nvPr>
        </p:nvSpPr>
        <p:spPr/>
        <p:txBody>
          <a:bodyPr/>
          <a:lstStyle/>
          <a:p>
            <a:fld id="{DB827055-821E-4F6B-AAA9-2685E1493D9C}" type="slidenum">
              <a:rPr lang="en-US" smtClean="0"/>
              <a:t>7</a:t>
            </a:fld>
            <a:endParaRPr lang="en-US" dirty="0"/>
          </a:p>
        </p:txBody>
      </p:sp>
    </p:spTree>
    <p:extLst>
      <p:ext uri="{BB962C8B-B14F-4D97-AF65-F5344CB8AC3E}">
        <p14:creationId xmlns:p14="http://schemas.microsoft.com/office/powerpoint/2010/main" val="2987206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8</a:t>
            </a:fld>
            <a:endParaRPr lang="en-US" dirty="0"/>
          </a:p>
        </p:txBody>
      </p:sp>
    </p:spTree>
    <p:extLst>
      <p:ext uri="{BB962C8B-B14F-4D97-AF65-F5344CB8AC3E}">
        <p14:creationId xmlns:p14="http://schemas.microsoft.com/office/powerpoint/2010/main" val="3110515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Commercial general liability insurance is issued to business organizations to protect them against liability claims for </a:t>
            </a:r>
            <a:r>
              <a:rPr lang="en-US" sz="1200" b="1" i="0" kern="1200" dirty="0">
                <a:solidFill>
                  <a:schemeClr val="tx1"/>
                </a:solidFill>
                <a:effectLst/>
                <a:latin typeface="+mn-lt"/>
                <a:ea typeface="+mn-ea"/>
                <a:cs typeface="+mn-cs"/>
              </a:rPr>
              <a:t>Bodily Injury (BI) or Property Damage (PD) </a:t>
            </a:r>
            <a:r>
              <a:rPr lang="en-US" sz="1200" b="0" i="0" kern="1200" dirty="0">
                <a:solidFill>
                  <a:schemeClr val="tx1"/>
                </a:solidFill>
                <a:effectLst/>
                <a:latin typeface="+mn-lt"/>
                <a:ea typeface="+mn-ea"/>
                <a:cs typeface="+mn-cs"/>
              </a:rPr>
              <a:t>arising out of premises, operations, products, and completed operations. </a:t>
            </a: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9</a:t>
            </a:fld>
            <a:endParaRPr lang="en-US" dirty="0"/>
          </a:p>
        </p:txBody>
      </p:sp>
    </p:spTree>
    <p:extLst>
      <p:ext uri="{BB962C8B-B14F-4D97-AF65-F5344CB8AC3E}">
        <p14:creationId xmlns:p14="http://schemas.microsoft.com/office/powerpoint/2010/main" val="3868099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1D0F0E6-22D0-49A2-8945-52AEAD9041CD}"/>
              </a:ext>
            </a:extLst>
          </p:cNvPr>
          <p:cNvSpPr>
            <a:spLocks noGrp="1"/>
          </p:cNvSpPr>
          <p:nvPr>
            <p:ph type="pic" sz="quarter" idx="13"/>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23834558-27F1-4188-B277-0880D2CE052B}"/>
              </a:ext>
            </a:extLst>
          </p:cNvPr>
          <p:cNvSpPr>
            <a:spLocks noGrp="1"/>
          </p:cNvSpPr>
          <p:nvPr>
            <p:ph type="body" sz="quarter" idx="14" hasCustomPrompt="1"/>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74439074"/>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0F8D7EE-C41C-4CDB-AAA2-6FAC12F10A50}"/>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3" name="Freeform: Shape 12">
            <a:extLst>
              <a:ext uri="{FF2B5EF4-FFF2-40B4-BE49-F238E27FC236}">
                <a16:creationId xmlns:a16="http://schemas.microsoft.com/office/drawing/2014/main" id="{3F3DCB0E-7364-4B69-BA11-325DFB75F039}"/>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51405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3703CCB-4515-447B-9D4C-C361026CC13F}"/>
              </a:ext>
            </a:extLst>
          </p:cNvPr>
          <p:cNvSpPr>
            <a:spLocks noGrp="1"/>
          </p:cNvSpPr>
          <p:nvPr>
            <p:ph type="pic" sz="quarter" idx="17" hasCustomPrompt="1"/>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dirty="0"/>
              <a:t> </a:t>
            </a:r>
          </a:p>
        </p:txBody>
      </p:sp>
      <p:sp>
        <p:nvSpPr>
          <p:cNvPr id="11" name="Text Placeholder 10">
            <a:extLst>
              <a:ext uri="{FF2B5EF4-FFF2-40B4-BE49-F238E27FC236}">
                <a16:creationId xmlns:a16="http://schemas.microsoft.com/office/drawing/2014/main" id="{71B4E8BC-C3BC-4E7C-B3C2-AB5029B8FB2C}"/>
              </a:ext>
            </a:extLst>
          </p:cNvPr>
          <p:cNvSpPr>
            <a:spLocks noGrp="1"/>
          </p:cNvSpPr>
          <p:nvPr>
            <p:ph type="body" sz="quarter" idx="18" hasCustomPrompt="1"/>
          </p:nvPr>
        </p:nvSpPr>
        <p:spPr>
          <a:xfrm>
            <a:off x="6096000" y="0"/>
            <a:ext cx="6096000" cy="6858000"/>
          </a:xfrm>
          <a:custGeom>
            <a:avLst/>
            <a:gdLst>
              <a:gd name="connsiteX0" fmla="*/ 5507402 w 6096000"/>
              <a:gd name="connsiteY0" fmla="*/ 6448102 h 6858000"/>
              <a:gd name="connsiteX1" fmla="*/ 5517605 w 6096000"/>
              <a:gd name="connsiteY1" fmla="*/ 6448102 h 6858000"/>
              <a:gd name="connsiteX2" fmla="*/ 5521686 w 6096000"/>
              <a:gd name="connsiteY2" fmla="*/ 6456440 h 6858000"/>
              <a:gd name="connsiteX3" fmla="*/ 5527808 w 6096000"/>
              <a:gd name="connsiteY3" fmla="*/ 6558584 h 6858000"/>
              <a:gd name="connsiteX4" fmla="*/ 5525767 w 6096000"/>
              <a:gd name="connsiteY4" fmla="*/ 6569006 h 6858000"/>
              <a:gd name="connsiteX5" fmla="*/ 5519645 w 6096000"/>
              <a:gd name="connsiteY5" fmla="*/ 6569006 h 6858000"/>
              <a:gd name="connsiteX6" fmla="*/ 5413533 w 6096000"/>
              <a:gd name="connsiteY6" fmla="*/ 6506470 h 6858000"/>
              <a:gd name="connsiteX7" fmla="*/ 5409451 w 6096000"/>
              <a:gd name="connsiteY7" fmla="*/ 6500217 h 6858000"/>
              <a:gd name="connsiteX8" fmla="*/ 5409451 w 6096000"/>
              <a:gd name="connsiteY8" fmla="*/ 6498131 h 6858000"/>
              <a:gd name="connsiteX9" fmla="*/ 5415573 w 6096000"/>
              <a:gd name="connsiteY9" fmla="*/ 6493962 h 6858000"/>
              <a:gd name="connsiteX10" fmla="*/ 5507402 w 6096000"/>
              <a:gd name="connsiteY10" fmla="*/ 6448102 h 6858000"/>
              <a:gd name="connsiteX11" fmla="*/ 5590136 w 6096000"/>
              <a:gd name="connsiteY11" fmla="*/ 6446018 h 6858000"/>
              <a:gd name="connsiteX12" fmla="*/ 5600438 w 6096000"/>
              <a:gd name="connsiteY12" fmla="*/ 6446018 h 6858000"/>
              <a:gd name="connsiteX13" fmla="*/ 5691097 w 6096000"/>
              <a:gd name="connsiteY13" fmla="*/ 6491784 h 6858000"/>
              <a:gd name="connsiteX14" fmla="*/ 5699339 w 6096000"/>
              <a:gd name="connsiteY14" fmla="*/ 6498025 h 6858000"/>
              <a:gd name="connsiteX15" fmla="*/ 5695218 w 6096000"/>
              <a:gd name="connsiteY15" fmla="*/ 6504265 h 6858000"/>
              <a:gd name="connsiteX16" fmla="*/ 5588076 w 6096000"/>
              <a:gd name="connsiteY16" fmla="*/ 6566673 h 6858000"/>
              <a:gd name="connsiteX17" fmla="*/ 5579833 w 6096000"/>
              <a:gd name="connsiteY17" fmla="*/ 6566673 h 6858000"/>
              <a:gd name="connsiteX18" fmla="*/ 5577773 w 6096000"/>
              <a:gd name="connsiteY18" fmla="*/ 6558352 h 6858000"/>
              <a:gd name="connsiteX19" fmla="*/ 5586015 w 6096000"/>
              <a:gd name="connsiteY19" fmla="*/ 6454339 h 6858000"/>
              <a:gd name="connsiteX20" fmla="*/ 5590136 w 6096000"/>
              <a:gd name="connsiteY20" fmla="*/ 6446018 h 6858000"/>
              <a:gd name="connsiteX21" fmla="*/ 4772401 w 6096000"/>
              <a:gd name="connsiteY21" fmla="*/ 6406275 h 6858000"/>
              <a:gd name="connsiteX22" fmla="*/ 4772401 w 6096000"/>
              <a:gd name="connsiteY22" fmla="*/ 6449478 h 6858000"/>
              <a:gd name="connsiteX23" fmla="*/ 4724512 w 6096000"/>
              <a:gd name="connsiteY23" fmla="*/ 6457707 h 6858000"/>
              <a:gd name="connsiteX24" fmla="*/ 4705773 w 6096000"/>
              <a:gd name="connsiteY24" fmla="*/ 6433020 h 6858000"/>
              <a:gd name="connsiteX25" fmla="*/ 4730759 w 6096000"/>
              <a:gd name="connsiteY25" fmla="*/ 6408333 h 6858000"/>
              <a:gd name="connsiteX26" fmla="*/ 4422900 w 6096000"/>
              <a:gd name="connsiteY26" fmla="*/ 6336141 h 6858000"/>
              <a:gd name="connsiteX27" fmla="*/ 4463811 w 6096000"/>
              <a:gd name="connsiteY27" fmla="*/ 6396340 h 6858000"/>
              <a:gd name="connsiteX28" fmla="*/ 4422900 w 6096000"/>
              <a:gd name="connsiteY28" fmla="*/ 6456538 h 6858000"/>
              <a:gd name="connsiteX29" fmla="*/ 4381988 w 6096000"/>
              <a:gd name="connsiteY29" fmla="*/ 6396340 h 6858000"/>
              <a:gd name="connsiteX30" fmla="*/ 4422900 w 6096000"/>
              <a:gd name="connsiteY30" fmla="*/ 6336141 h 6858000"/>
              <a:gd name="connsiteX31" fmla="*/ 5577123 w 6096000"/>
              <a:gd name="connsiteY31" fmla="*/ 6327829 h 6858000"/>
              <a:gd name="connsiteX32" fmla="*/ 5586116 w 6096000"/>
              <a:gd name="connsiteY32" fmla="*/ 6328868 h 6858000"/>
              <a:gd name="connsiteX33" fmla="*/ 5612840 w 6096000"/>
              <a:gd name="connsiteY33" fmla="*/ 6380819 h 6858000"/>
              <a:gd name="connsiteX34" fmla="*/ 5553226 w 6096000"/>
              <a:gd name="connsiteY34" fmla="*/ 6439004 h 6858000"/>
              <a:gd name="connsiteX35" fmla="*/ 5493612 w 6096000"/>
              <a:gd name="connsiteY35" fmla="*/ 6380819 h 6858000"/>
              <a:gd name="connsiteX36" fmla="*/ 5520336 w 6096000"/>
              <a:gd name="connsiteY36" fmla="*/ 6330947 h 6858000"/>
              <a:gd name="connsiteX37" fmla="*/ 5536781 w 6096000"/>
              <a:gd name="connsiteY37" fmla="*/ 6333024 h 6858000"/>
              <a:gd name="connsiteX38" fmla="*/ 5534725 w 6096000"/>
              <a:gd name="connsiteY38" fmla="*/ 6349649 h 6858000"/>
              <a:gd name="connsiteX39" fmla="*/ 5518280 w 6096000"/>
              <a:gd name="connsiteY39" fmla="*/ 6380819 h 6858000"/>
              <a:gd name="connsiteX40" fmla="*/ 5553226 w 6096000"/>
              <a:gd name="connsiteY40" fmla="*/ 6416146 h 6858000"/>
              <a:gd name="connsiteX41" fmla="*/ 5588172 w 6096000"/>
              <a:gd name="connsiteY41" fmla="*/ 6380819 h 6858000"/>
              <a:gd name="connsiteX42" fmla="*/ 5571727 w 6096000"/>
              <a:gd name="connsiteY42" fmla="*/ 6349649 h 6858000"/>
              <a:gd name="connsiteX43" fmla="*/ 5569671 w 6096000"/>
              <a:gd name="connsiteY43" fmla="*/ 6333024 h 6858000"/>
              <a:gd name="connsiteX44" fmla="*/ 5577123 w 6096000"/>
              <a:gd name="connsiteY44" fmla="*/ 6327829 h 6858000"/>
              <a:gd name="connsiteX45" fmla="*/ 5726057 w 6096000"/>
              <a:gd name="connsiteY45" fmla="*/ 6312763 h 6858000"/>
              <a:gd name="connsiteX46" fmla="*/ 5730190 w 6096000"/>
              <a:gd name="connsiteY46" fmla="*/ 6318992 h 6858000"/>
              <a:gd name="connsiteX47" fmla="*/ 5730190 w 6096000"/>
              <a:gd name="connsiteY47" fmla="*/ 6443559 h 6858000"/>
              <a:gd name="connsiteX48" fmla="*/ 5726057 w 6096000"/>
              <a:gd name="connsiteY48" fmla="*/ 6449787 h 6858000"/>
              <a:gd name="connsiteX49" fmla="*/ 5717791 w 6096000"/>
              <a:gd name="connsiteY49" fmla="*/ 6447711 h 6858000"/>
              <a:gd name="connsiteX50" fmla="*/ 5633066 w 6096000"/>
              <a:gd name="connsiteY50" fmla="*/ 6389579 h 6858000"/>
              <a:gd name="connsiteX51" fmla="*/ 5626867 w 6096000"/>
              <a:gd name="connsiteY51" fmla="*/ 6381275 h 6858000"/>
              <a:gd name="connsiteX52" fmla="*/ 5633066 w 6096000"/>
              <a:gd name="connsiteY52" fmla="*/ 6372971 h 6858000"/>
              <a:gd name="connsiteX53" fmla="*/ 5717791 w 6096000"/>
              <a:gd name="connsiteY53" fmla="*/ 6314840 h 6858000"/>
              <a:gd name="connsiteX54" fmla="*/ 5726057 w 6096000"/>
              <a:gd name="connsiteY54" fmla="*/ 6312763 h 6858000"/>
              <a:gd name="connsiteX55" fmla="*/ 5380229 w 6096000"/>
              <a:gd name="connsiteY55" fmla="*/ 6312763 h 6858000"/>
              <a:gd name="connsiteX56" fmla="*/ 5388412 w 6096000"/>
              <a:gd name="connsiteY56" fmla="*/ 6316915 h 6858000"/>
              <a:gd name="connsiteX57" fmla="*/ 5472280 w 6096000"/>
              <a:gd name="connsiteY57" fmla="*/ 6372971 h 6858000"/>
              <a:gd name="connsiteX58" fmla="*/ 5478417 w 6096000"/>
              <a:gd name="connsiteY58" fmla="*/ 6381275 h 6858000"/>
              <a:gd name="connsiteX59" fmla="*/ 5472280 w 6096000"/>
              <a:gd name="connsiteY59" fmla="*/ 6389579 h 6858000"/>
              <a:gd name="connsiteX60" fmla="*/ 5388412 w 6096000"/>
              <a:gd name="connsiteY60" fmla="*/ 6447711 h 6858000"/>
              <a:gd name="connsiteX61" fmla="*/ 5380229 w 6096000"/>
              <a:gd name="connsiteY61" fmla="*/ 6449787 h 6858000"/>
              <a:gd name="connsiteX62" fmla="*/ 5376138 w 6096000"/>
              <a:gd name="connsiteY62" fmla="*/ 6443559 h 6858000"/>
              <a:gd name="connsiteX63" fmla="*/ 5376138 w 6096000"/>
              <a:gd name="connsiteY63" fmla="*/ 6318992 h 6858000"/>
              <a:gd name="connsiteX64" fmla="*/ 5380229 w 6096000"/>
              <a:gd name="connsiteY64" fmla="*/ 6312763 h 6858000"/>
              <a:gd name="connsiteX65" fmla="*/ 4992184 w 6096000"/>
              <a:gd name="connsiteY65" fmla="*/ 6302243 h 6858000"/>
              <a:gd name="connsiteX66" fmla="*/ 4986024 w 6096000"/>
              <a:gd name="connsiteY66" fmla="*/ 6304321 h 6858000"/>
              <a:gd name="connsiteX67" fmla="*/ 4983972 w 6096000"/>
              <a:gd name="connsiteY67" fmla="*/ 6310551 h 6858000"/>
              <a:gd name="connsiteX68" fmla="*/ 5025033 w 6096000"/>
              <a:gd name="connsiteY68" fmla="*/ 6468402 h 6858000"/>
              <a:gd name="connsiteX69" fmla="*/ 5049670 w 6096000"/>
              <a:gd name="connsiteY69" fmla="*/ 6489171 h 6858000"/>
              <a:gd name="connsiteX70" fmla="*/ 5057882 w 6096000"/>
              <a:gd name="connsiteY70" fmla="*/ 6489171 h 6858000"/>
              <a:gd name="connsiteX71" fmla="*/ 5053776 w 6096000"/>
              <a:gd name="connsiteY71" fmla="*/ 6497479 h 6858000"/>
              <a:gd name="connsiteX72" fmla="*/ 5053776 w 6096000"/>
              <a:gd name="connsiteY72" fmla="*/ 6499556 h 6858000"/>
              <a:gd name="connsiteX73" fmla="*/ 5029139 w 6096000"/>
              <a:gd name="connsiteY73" fmla="*/ 6518249 h 6858000"/>
              <a:gd name="connsiteX74" fmla="*/ 4994237 w 6096000"/>
              <a:gd name="connsiteY74" fmla="*/ 6516172 h 6858000"/>
              <a:gd name="connsiteX75" fmla="*/ 4988078 w 6096000"/>
              <a:gd name="connsiteY75" fmla="*/ 6518249 h 6858000"/>
              <a:gd name="connsiteX76" fmla="*/ 4986024 w 6096000"/>
              <a:gd name="connsiteY76" fmla="*/ 6522403 h 6858000"/>
              <a:gd name="connsiteX77" fmla="*/ 4986024 w 6096000"/>
              <a:gd name="connsiteY77" fmla="*/ 6541096 h 6858000"/>
              <a:gd name="connsiteX78" fmla="*/ 4992184 w 6096000"/>
              <a:gd name="connsiteY78" fmla="*/ 6547327 h 6858000"/>
              <a:gd name="connsiteX79" fmla="*/ 5039404 w 6096000"/>
              <a:gd name="connsiteY79" fmla="*/ 6553557 h 6858000"/>
              <a:gd name="connsiteX80" fmla="*/ 5041458 w 6096000"/>
              <a:gd name="connsiteY80" fmla="*/ 6553557 h 6858000"/>
              <a:gd name="connsiteX81" fmla="*/ 5094838 w 6096000"/>
              <a:gd name="connsiteY81" fmla="*/ 6501633 h 6858000"/>
              <a:gd name="connsiteX82" fmla="*/ 5127687 w 6096000"/>
              <a:gd name="connsiteY82" fmla="*/ 6372861 h 6858000"/>
              <a:gd name="connsiteX83" fmla="*/ 5140005 w 6096000"/>
              <a:gd name="connsiteY83" fmla="*/ 6331321 h 6858000"/>
              <a:gd name="connsiteX84" fmla="*/ 5144111 w 6096000"/>
              <a:gd name="connsiteY84" fmla="*/ 6310551 h 6858000"/>
              <a:gd name="connsiteX85" fmla="*/ 5142058 w 6096000"/>
              <a:gd name="connsiteY85" fmla="*/ 6304321 h 6858000"/>
              <a:gd name="connsiteX86" fmla="*/ 5137952 w 6096000"/>
              <a:gd name="connsiteY86" fmla="*/ 6302243 h 6858000"/>
              <a:gd name="connsiteX87" fmla="*/ 5109209 w 6096000"/>
              <a:gd name="connsiteY87" fmla="*/ 6302243 h 6858000"/>
              <a:gd name="connsiteX88" fmla="*/ 5103050 w 6096000"/>
              <a:gd name="connsiteY88" fmla="*/ 6306398 h 6858000"/>
              <a:gd name="connsiteX89" fmla="*/ 5066094 w 6096000"/>
              <a:gd name="connsiteY89" fmla="*/ 6447632 h 6858000"/>
              <a:gd name="connsiteX90" fmla="*/ 5064041 w 6096000"/>
              <a:gd name="connsiteY90" fmla="*/ 6447632 h 6858000"/>
              <a:gd name="connsiteX91" fmla="*/ 5025033 w 6096000"/>
              <a:gd name="connsiteY91" fmla="*/ 6306398 h 6858000"/>
              <a:gd name="connsiteX92" fmla="*/ 5018874 w 6096000"/>
              <a:gd name="connsiteY92" fmla="*/ 6302243 h 6858000"/>
              <a:gd name="connsiteX93" fmla="*/ 4992184 w 6096000"/>
              <a:gd name="connsiteY93" fmla="*/ 6302243 h 6858000"/>
              <a:gd name="connsiteX94" fmla="*/ 4952412 w 6096000"/>
              <a:gd name="connsiteY94" fmla="*/ 6299906 h 6858000"/>
              <a:gd name="connsiteX95" fmla="*/ 4903317 w 6096000"/>
              <a:gd name="connsiteY95" fmla="*/ 6320715 h 6858000"/>
              <a:gd name="connsiteX96" fmla="*/ 4903317 w 6096000"/>
              <a:gd name="connsiteY96" fmla="*/ 6308230 h 6858000"/>
              <a:gd name="connsiteX97" fmla="*/ 4897181 w 6096000"/>
              <a:gd name="connsiteY97" fmla="*/ 6301987 h 6858000"/>
              <a:gd name="connsiteX98" fmla="*/ 4868542 w 6096000"/>
              <a:gd name="connsiteY98" fmla="*/ 6301987 h 6858000"/>
              <a:gd name="connsiteX99" fmla="*/ 4862406 w 6096000"/>
              <a:gd name="connsiteY99" fmla="*/ 6308230 h 6858000"/>
              <a:gd name="connsiteX100" fmla="*/ 4862406 w 6096000"/>
              <a:gd name="connsiteY100" fmla="*/ 6483025 h 6858000"/>
              <a:gd name="connsiteX101" fmla="*/ 4868542 w 6096000"/>
              <a:gd name="connsiteY101" fmla="*/ 6489268 h 6858000"/>
              <a:gd name="connsiteX102" fmla="*/ 4897181 w 6096000"/>
              <a:gd name="connsiteY102" fmla="*/ 6489268 h 6858000"/>
              <a:gd name="connsiteX103" fmla="*/ 4903317 w 6096000"/>
              <a:gd name="connsiteY103" fmla="*/ 6483025 h 6858000"/>
              <a:gd name="connsiteX104" fmla="*/ 4903317 w 6096000"/>
              <a:gd name="connsiteY104" fmla="*/ 6362333 h 6858000"/>
              <a:gd name="connsiteX105" fmla="*/ 4954457 w 6096000"/>
              <a:gd name="connsiteY105" fmla="*/ 6339443 h 6858000"/>
              <a:gd name="connsiteX106" fmla="*/ 4960594 w 6096000"/>
              <a:gd name="connsiteY106" fmla="*/ 6333200 h 6858000"/>
              <a:gd name="connsiteX107" fmla="*/ 4960594 w 6096000"/>
              <a:gd name="connsiteY107" fmla="*/ 6306149 h 6858000"/>
              <a:gd name="connsiteX108" fmla="*/ 4958548 w 6096000"/>
              <a:gd name="connsiteY108" fmla="*/ 6301987 h 6858000"/>
              <a:gd name="connsiteX109" fmla="*/ 4952412 w 6096000"/>
              <a:gd name="connsiteY109" fmla="*/ 6299906 h 6858000"/>
              <a:gd name="connsiteX110" fmla="*/ 4751504 w 6096000"/>
              <a:gd name="connsiteY110" fmla="*/ 6296399 h 6858000"/>
              <a:gd name="connsiteX111" fmla="*/ 4681148 w 6096000"/>
              <a:gd name="connsiteY111" fmla="*/ 6304717 h 6858000"/>
              <a:gd name="connsiteX112" fmla="*/ 4674940 w 6096000"/>
              <a:gd name="connsiteY112" fmla="*/ 6310955 h 6858000"/>
              <a:gd name="connsiteX113" fmla="*/ 4677009 w 6096000"/>
              <a:gd name="connsiteY113" fmla="*/ 6335908 h 6858000"/>
              <a:gd name="connsiteX114" fmla="*/ 4679079 w 6096000"/>
              <a:gd name="connsiteY114" fmla="*/ 6340067 h 6858000"/>
              <a:gd name="connsiteX115" fmla="*/ 4683217 w 6096000"/>
              <a:gd name="connsiteY115" fmla="*/ 6342146 h 6858000"/>
              <a:gd name="connsiteX116" fmla="*/ 4749434 w 6096000"/>
              <a:gd name="connsiteY116" fmla="*/ 6337987 h 6858000"/>
              <a:gd name="connsiteX117" fmla="*/ 4772196 w 6096000"/>
              <a:gd name="connsiteY117" fmla="*/ 6360861 h 6858000"/>
              <a:gd name="connsiteX118" fmla="*/ 4772196 w 6096000"/>
              <a:gd name="connsiteY118" fmla="*/ 6373337 h 6858000"/>
              <a:gd name="connsiteX119" fmla="*/ 4726672 w 6096000"/>
              <a:gd name="connsiteY119" fmla="*/ 6377496 h 6858000"/>
              <a:gd name="connsiteX120" fmla="*/ 4662524 w 6096000"/>
              <a:gd name="connsiteY120" fmla="*/ 6433640 h 6858000"/>
              <a:gd name="connsiteX121" fmla="*/ 4718395 w 6096000"/>
              <a:gd name="connsiteY121" fmla="*/ 6493943 h 6858000"/>
              <a:gd name="connsiteX122" fmla="*/ 4778404 w 6096000"/>
              <a:gd name="connsiteY122" fmla="*/ 6481467 h 6858000"/>
              <a:gd name="connsiteX123" fmla="*/ 4807374 w 6096000"/>
              <a:gd name="connsiteY123" fmla="*/ 6493943 h 6858000"/>
              <a:gd name="connsiteX124" fmla="*/ 4813582 w 6096000"/>
              <a:gd name="connsiteY124" fmla="*/ 6491864 h 6858000"/>
              <a:gd name="connsiteX125" fmla="*/ 4815651 w 6096000"/>
              <a:gd name="connsiteY125" fmla="*/ 6485626 h 6858000"/>
              <a:gd name="connsiteX126" fmla="*/ 4815651 w 6096000"/>
              <a:gd name="connsiteY126" fmla="*/ 6360861 h 6858000"/>
              <a:gd name="connsiteX127" fmla="*/ 4751504 w 6096000"/>
              <a:gd name="connsiteY127" fmla="*/ 6296399 h 6858000"/>
              <a:gd name="connsiteX128" fmla="*/ 4422899 w 6096000"/>
              <a:gd name="connsiteY128" fmla="*/ 6296399 h 6858000"/>
              <a:gd name="connsiteX129" fmla="*/ 4338738 w 6096000"/>
              <a:gd name="connsiteY129" fmla="*/ 6395171 h 6858000"/>
              <a:gd name="connsiteX130" fmla="*/ 4422899 w 6096000"/>
              <a:gd name="connsiteY130" fmla="*/ 6493943 h 6858000"/>
              <a:gd name="connsiteX131" fmla="*/ 4507060 w 6096000"/>
              <a:gd name="connsiteY131" fmla="*/ 6395171 h 6858000"/>
              <a:gd name="connsiteX132" fmla="*/ 4422899 w 6096000"/>
              <a:gd name="connsiteY132" fmla="*/ 6296399 h 6858000"/>
              <a:gd name="connsiteX133" fmla="*/ 4206945 w 6096000"/>
              <a:gd name="connsiteY133" fmla="*/ 6270683 h 6858000"/>
              <a:gd name="connsiteX134" fmla="*/ 4223310 w 6096000"/>
              <a:gd name="connsiteY134" fmla="*/ 6270683 h 6858000"/>
              <a:gd name="connsiteX135" fmla="*/ 4266267 w 6096000"/>
              <a:gd name="connsiteY135" fmla="*/ 6310425 h 6858000"/>
              <a:gd name="connsiteX136" fmla="*/ 4221264 w 6096000"/>
              <a:gd name="connsiteY136" fmla="*/ 6348076 h 6858000"/>
              <a:gd name="connsiteX137" fmla="*/ 4176261 w 6096000"/>
              <a:gd name="connsiteY137" fmla="*/ 6348076 h 6858000"/>
              <a:gd name="connsiteX138" fmla="*/ 4176261 w 6096000"/>
              <a:gd name="connsiteY138" fmla="*/ 6272775 h 6858000"/>
              <a:gd name="connsiteX139" fmla="*/ 4206945 w 6096000"/>
              <a:gd name="connsiteY139" fmla="*/ 6270683 h 6858000"/>
              <a:gd name="connsiteX140" fmla="*/ 4583182 w 6096000"/>
              <a:gd name="connsiteY140" fmla="*/ 6258994 h 6858000"/>
              <a:gd name="connsiteX141" fmla="*/ 4554472 w 6096000"/>
              <a:gd name="connsiteY141" fmla="*/ 6265238 h 6858000"/>
              <a:gd name="connsiteX142" fmla="*/ 4548320 w 6096000"/>
              <a:gd name="connsiteY142" fmla="*/ 6271482 h 6858000"/>
              <a:gd name="connsiteX143" fmla="*/ 4548320 w 6096000"/>
              <a:gd name="connsiteY143" fmla="*/ 6302704 h 6858000"/>
              <a:gd name="connsiteX144" fmla="*/ 4531914 w 6096000"/>
              <a:gd name="connsiteY144" fmla="*/ 6302704 h 6858000"/>
              <a:gd name="connsiteX145" fmla="*/ 4525762 w 6096000"/>
              <a:gd name="connsiteY145" fmla="*/ 6308949 h 6858000"/>
              <a:gd name="connsiteX146" fmla="*/ 4525762 w 6096000"/>
              <a:gd name="connsiteY146" fmla="*/ 6333927 h 6858000"/>
              <a:gd name="connsiteX147" fmla="*/ 4531914 w 6096000"/>
              <a:gd name="connsiteY147" fmla="*/ 6340171 h 6858000"/>
              <a:gd name="connsiteX148" fmla="*/ 4548320 w 6096000"/>
              <a:gd name="connsiteY148" fmla="*/ 6340171 h 6858000"/>
              <a:gd name="connsiteX149" fmla="*/ 4548320 w 6096000"/>
              <a:gd name="connsiteY149" fmla="*/ 6423430 h 6858000"/>
              <a:gd name="connsiteX150" fmla="*/ 4603689 w 6096000"/>
              <a:gd name="connsiteY150" fmla="*/ 6496281 h 6858000"/>
              <a:gd name="connsiteX151" fmla="*/ 4636500 w 6096000"/>
              <a:gd name="connsiteY151" fmla="*/ 6492118 h 6858000"/>
              <a:gd name="connsiteX152" fmla="*/ 4642652 w 6096000"/>
              <a:gd name="connsiteY152" fmla="*/ 6483792 h 6858000"/>
              <a:gd name="connsiteX153" fmla="*/ 4640602 w 6096000"/>
              <a:gd name="connsiteY153" fmla="*/ 6460896 h 6858000"/>
              <a:gd name="connsiteX154" fmla="*/ 4634449 w 6096000"/>
              <a:gd name="connsiteY154" fmla="*/ 6452570 h 6858000"/>
              <a:gd name="connsiteX155" fmla="*/ 4609841 w 6096000"/>
              <a:gd name="connsiteY155" fmla="*/ 6454652 h 6858000"/>
              <a:gd name="connsiteX156" fmla="*/ 4591385 w 6096000"/>
              <a:gd name="connsiteY156" fmla="*/ 6417185 h 6858000"/>
              <a:gd name="connsiteX157" fmla="*/ 4591385 w 6096000"/>
              <a:gd name="connsiteY157" fmla="*/ 6340171 h 6858000"/>
              <a:gd name="connsiteX158" fmla="*/ 4634449 w 6096000"/>
              <a:gd name="connsiteY158" fmla="*/ 6340171 h 6858000"/>
              <a:gd name="connsiteX159" fmla="*/ 4640602 w 6096000"/>
              <a:gd name="connsiteY159" fmla="*/ 6333927 h 6858000"/>
              <a:gd name="connsiteX160" fmla="*/ 4640602 w 6096000"/>
              <a:gd name="connsiteY160" fmla="*/ 6308949 h 6858000"/>
              <a:gd name="connsiteX161" fmla="*/ 4634449 w 6096000"/>
              <a:gd name="connsiteY161" fmla="*/ 6302704 h 6858000"/>
              <a:gd name="connsiteX162" fmla="*/ 4591385 w 6096000"/>
              <a:gd name="connsiteY162" fmla="*/ 6302704 h 6858000"/>
              <a:gd name="connsiteX163" fmla="*/ 4591385 w 6096000"/>
              <a:gd name="connsiteY163" fmla="*/ 6265238 h 6858000"/>
              <a:gd name="connsiteX164" fmla="*/ 4589334 w 6096000"/>
              <a:gd name="connsiteY164" fmla="*/ 6258994 h 6858000"/>
              <a:gd name="connsiteX165" fmla="*/ 4583182 w 6096000"/>
              <a:gd name="connsiteY165" fmla="*/ 6258994 h 6858000"/>
              <a:gd name="connsiteX166" fmla="*/ 4217278 w 6096000"/>
              <a:gd name="connsiteY166" fmla="*/ 6229772 h 6858000"/>
              <a:gd name="connsiteX167" fmla="*/ 4136861 w 6096000"/>
              <a:gd name="connsiteY167" fmla="*/ 6233924 h 6858000"/>
              <a:gd name="connsiteX168" fmla="*/ 4130674 w 6096000"/>
              <a:gd name="connsiteY168" fmla="*/ 6242228 h 6858000"/>
              <a:gd name="connsiteX169" fmla="*/ 4130674 w 6096000"/>
              <a:gd name="connsiteY169" fmla="*/ 6483040 h 6858000"/>
              <a:gd name="connsiteX170" fmla="*/ 4138922 w 6096000"/>
              <a:gd name="connsiteY170" fmla="*/ 6489268 h 6858000"/>
              <a:gd name="connsiteX171" fmla="*/ 4167790 w 6096000"/>
              <a:gd name="connsiteY171" fmla="*/ 6489268 h 6858000"/>
              <a:gd name="connsiteX172" fmla="*/ 4176038 w 6096000"/>
              <a:gd name="connsiteY172" fmla="*/ 6483040 h 6858000"/>
              <a:gd name="connsiteX173" fmla="*/ 4176038 w 6096000"/>
              <a:gd name="connsiteY173" fmla="*/ 6387546 h 6858000"/>
              <a:gd name="connsiteX174" fmla="*/ 4225526 w 6096000"/>
              <a:gd name="connsiteY174" fmla="*/ 6389621 h 6858000"/>
              <a:gd name="connsiteX175" fmla="*/ 4266766 w 6096000"/>
              <a:gd name="connsiteY175" fmla="*/ 6485115 h 6858000"/>
              <a:gd name="connsiteX176" fmla="*/ 4272952 w 6096000"/>
              <a:gd name="connsiteY176" fmla="*/ 6489268 h 6858000"/>
              <a:gd name="connsiteX177" fmla="*/ 4305944 w 6096000"/>
              <a:gd name="connsiteY177" fmla="*/ 6489268 h 6858000"/>
              <a:gd name="connsiteX178" fmla="*/ 4312130 w 6096000"/>
              <a:gd name="connsiteY178" fmla="*/ 6487192 h 6858000"/>
              <a:gd name="connsiteX179" fmla="*/ 4314192 w 6096000"/>
              <a:gd name="connsiteY179" fmla="*/ 6480964 h 6858000"/>
              <a:gd name="connsiteX180" fmla="*/ 4266766 w 6096000"/>
              <a:gd name="connsiteY180" fmla="*/ 6377166 h 6858000"/>
              <a:gd name="connsiteX181" fmla="*/ 4312130 w 6096000"/>
              <a:gd name="connsiteY181" fmla="*/ 6308658 h 6858000"/>
              <a:gd name="connsiteX182" fmla="*/ 4223464 w 6096000"/>
              <a:gd name="connsiteY182" fmla="*/ 6229772 h 6858000"/>
              <a:gd name="connsiteX183" fmla="*/ 4217278 w 6096000"/>
              <a:gd name="connsiteY183" fmla="*/ 6229772 h 6858000"/>
              <a:gd name="connsiteX184" fmla="*/ 5579833 w 6096000"/>
              <a:gd name="connsiteY184" fmla="*/ 6196766 h 6858000"/>
              <a:gd name="connsiteX185" fmla="*/ 5588076 w 6096000"/>
              <a:gd name="connsiteY185" fmla="*/ 6196766 h 6858000"/>
              <a:gd name="connsiteX186" fmla="*/ 5695218 w 6096000"/>
              <a:gd name="connsiteY186" fmla="*/ 6258579 h 6858000"/>
              <a:gd name="connsiteX187" fmla="*/ 5699339 w 6096000"/>
              <a:gd name="connsiteY187" fmla="*/ 6264760 h 6858000"/>
              <a:gd name="connsiteX188" fmla="*/ 5691097 w 6096000"/>
              <a:gd name="connsiteY188" fmla="*/ 6270941 h 6858000"/>
              <a:gd name="connsiteX189" fmla="*/ 5600438 w 6096000"/>
              <a:gd name="connsiteY189" fmla="*/ 6314210 h 6858000"/>
              <a:gd name="connsiteX190" fmla="*/ 5590136 w 6096000"/>
              <a:gd name="connsiteY190" fmla="*/ 6316270 h 6858000"/>
              <a:gd name="connsiteX191" fmla="*/ 5586015 w 6096000"/>
              <a:gd name="connsiteY191" fmla="*/ 6305968 h 6858000"/>
              <a:gd name="connsiteX192" fmla="*/ 5577773 w 6096000"/>
              <a:gd name="connsiteY192" fmla="*/ 6205007 h 6858000"/>
              <a:gd name="connsiteX193" fmla="*/ 5579833 w 6096000"/>
              <a:gd name="connsiteY193" fmla="*/ 6196766 h 6858000"/>
              <a:gd name="connsiteX194" fmla="*/ 5522498 w 6096000"/>
              <a:gd name="connsiteY194" fmla="*/ 6195995 h 6858000"/>
              <a:gd name="connsiteX195" fmla="*/ 5526619 w 6096000"/>
              <a:gd name="connsiteY195" fmla="*/ 6196770 h 6858000"/>
              <a:gd name="connsiteX196" fmla="*/ 5528679 w 6096000"/>
              <a:gd name="connsiteY196" fmla="*/ 6207095 h 6858000"/>
              <a:gd name="connsiteX197" fmla="*/ 5520438 w 6096000"/>
              <a:gd name="connsiteY197" fmla="*/ 6308283 h 6858000"/>
              <a:gd name="connsiteX198" fmla="*/ 5516316 w 6096000"/>
              <a:gd name="connsiteY198" fmla="*/ 6316543 h 6858000"/>
              <a:gd name="connsiteX199" fmla="*/ 5506015 w 6096000"/>
              <a:gd name="connsiteY199" fmla="*/ 6316543 h 6858000"/>
              <a:gd name="connsiteX200" fmla="*/ 5415355 w 6096000"/>
              <a:gd name="connsiteY200" fmla="*/ 6271112 h 6858000"/>
              <a:gd name="connsiteX201" fmla="*/ 5407114 w 6096000"/>
              <a:gd name="connsiteY201" fmla="*/ 6264917 h 6858000"/>
              <a:gd name="connsiteX202" fmla="*/ 5411235 w 6096000"/>
              <a:gd name="connsiteY202" fmla="*/ 6258721 h 6858000"/>
              <a:gd name="connsiteX203" fmla="*/ 5518377 w 6096000"/>
              <a:gd name="connsiteY203" fmla="*/ 6196770 h 6858000"/>
              <a:gd name="connsiteX204" fmla="*/ 5522498 w 6096000"/>
              <a:gd name="connsiteY204" fmla="*/ 6195995 h 6858000"/>
              <a:gd name="connsiteX205" fmla="*/ 5553811 w 6096000"/>
              <a:gd name="connsiteY205" fmla="*/ 6160806 h 6858000"/>
              <a:gd name="connsiteX206" fmla="*/ 5336980 w 6096000"/>
              <a:gd name="connsiteY206" fmla="*/ 6379976 h 6858000"/>
              <a:gd name="connsiteX207" fmla="*/ 5553811 w 6096000"/>
              <a:gd name="connsiteY207" fmla="*/ 6599145 h 6858000"/>
              <a:gd name="connsiteX208" fmla="*/ 5770643 w 6096000"/>
              <a:gd name="connsiteY208" fmla="*/ 6379976 h 6858000"/>
              <a:gd name="connsiteX209" fmla="*/ 5553811 w 6096000"/>
              <a:gd name="connsiteY209" fmla="*/ 6160806 h 6858000"/>
              <a:gd name="connsiteX210" fmla="*/ 5553226 w 6096000"/>
              <a:gd name="connsiteY210" fmla="*/ 6129247 h 6858000"/>
              <a:gd name="connsiteX211" fmla="*/ 5799865 w 6096000"/>
              <a:gd name="connsiteY211" fmla="*/ 6378808 h 6858000"/>
              <a:gd name="connsiteX212" fmla="*/ 5553226 w 6096000"/>
              <a:gd name="connsiteY212" fmla="*/ 6628369 h 6858000"/>
              <a:gd name="connsiteX213" fmla="*/ 5306588 w 6096000"/>
              <a:gd name="connsiteY213" fmla="*/ 6378808 h 6858000"/>
              <a:gd name="connsiteX214" fmla="*/ 5553226 w 6096000"/>
              <a:gd name="connsiteY214" fmla="*/ 6129247 h 6858000"/>
              <a:gd name="connsiteX215" fmla="*/ 5540303 w 6096000"/>
              <a:gd name="connsiteY215" fmla="*/ 6050671 h 6858000"/>
              <a:gd name="connsiteX216" fmla="*/ 5527964 w 6096000"/>
              <a:gd name="connsiteY216" fmla="*/ 6100554 h 6858000"/>
              <a:gd name="connsiteX217" fmla="*/ 5505342 w 6096000"/>
              <a:gd name="connsiteY217" fmla="*/ 6104711 h 6858000"/>
              <a:gd name="connsiteX218" fmla="*/ 5478607 w 6096000"/>
              <a:gd name="connsiteY218" fmla="*/ 6058985 h 6858000"/>
              <a:gd name="connsiteX219" fmla="*/ 5478607 w 6096000"/>
              <a:gd name="connsiteY219" fmla="*/ 6056906 h 6858000"/>
              <a:gd name="connsiteX220" fmla="*/ 5476550 w 6096000"/>
              <a:gd name="connsiteY220" fmla="*/ 6058985 h 6858000"/>
              <a:gd name="connsiteX221" fmla="*/ 5455985 w 6096000"/>
              <a:gd name="connsiteY221" fmla="*/ 6063142 h 6858000"/>
              <a:gd name="connsiteX222" fmla="*/ 5455985 w 6096000"/>
              <a:gd name="connsiteY222" fmla="*/ 6065220 h 6858000"/>
              <a:gd name="connsiteX223" fmla="*/ 5451872 w 6096000"/>
              <a:gd name="connsiteY223" fmla="*/ 6090162 h 6858000"/>
              <a:gd name="connsiteX224" fmla="*/ 5455985 w 6096000"/>
              <a:gd name="connsiteY224" fmla="*/ 6117182 h 6858000"/>
              <a:gd name="connsiteX225" fmla="*/ 5435420 w 6096000"/>
              <a:gd name="connsiteY225" fmla="*/ 6125495 h 6858000"/>
              <a:gd name="connsiteX226" fmla="*/ 5398402 w 6096000"/>
              <a:gd name="connsiteY226" fmla="*/ 6090162 h 6858000"/>
              <a:gd name="connsiteX227" fmla="*/ 5398402 w 6096000"/>
              <a:gd name="connsiteY227" fmla="*/ 6088083 h 6858000"/>
              <a:gd name="connsiteX228" fmla="*/ 5396346 w 6096000"/>
              <a:gd name="connsiteY228" fmla="*/ 6088083 h 6858000"/>
              <a:gd name="connsiteX229" fmla="*/ 5377837 w 6096000"/>
              <a:gd name="connsiteY229" fmla="*/ 6100554 h 6858000"/>
              <a:gd name="connsiteX230" fmla="*/ 5377837 w 6096000"/>
              <a:gd name="connsiteY230" fmla="*/ 6102632 h 6858000"/>
              <a:gd name="connsiteX231" fmla="*/ 5390176 w 6096000"/>
              <a:gd name="connsiteY231" fmla="*/ 6152515 h 6858000"/>
              <a:gd name="connsiteX232" fmla="*/ 5373724 w 6096000"/>
              <a:gd name="connsiteY232" fmla="*/ 6164986 h 6858000"/>
              <a:gd name="connsiteX233" fmla="*/ 5330536 w 6096000"/>
              <a:gd name="connsiteY233" fmla="*/ 6137966 h 6858000"/>
              <a:gd name="connsiteX234" fmla="*/ 5328480 w 6096000"/>
              <a:gd name="connsiteY234" fmla="*/ 6137966 h 6858000"/>
              <a:gd name="connsiteX235" fmla="*/ 5328480 w 6096000"/>
              <a:gd name="connsiteY235" fmla="*/ 6140044 h 6858000"/>
              <a:gd name="connsiteX236" fmla="*/ 5312027 w 6096000"/>
              <a:gd name="connsiteY236" fmla="*/ 6154594 h 6858000"/>
              <a:gd name="connsiteX237" fmla="*/ 5312027 w 6096000"/>
              <a:gd name="connsiteY237" fmla="*/ 6156672 h 6858000"/>
              <a:gd name="connsiteX238" fmla="*/ 5338763 w 6096000"/>
              <a:gd name="connsiteY238" fmla="*/ 6202398 h 6858000"/>
              <a:gd name="connsiteX239" fmla="*/ 5324366 w 6096000"/>
              <a:gd name="connsiteY239" fmla="*/ 6219026 h 6858000"/>
              <a:gd name="connsiteX240" fmla="*/ 5275010 w 6096000"/>
              <a:gd name="connsiteY240" fmla="*/ 6206555 h 6858000"/>
              <a:gd name="connsiteX241" fmla="*/ 5272953 w 6096000"/>
              <a:gd name="connsiteY241" fmla="*/ 6206555 h 6858000"/>
              <a:gd name="connsiteX242" fmla="*/ 5262671 w 6096000"/>
              <a:gd name="connsiteY242" fmla="*/ 6225261 h 6858000"/>
              <a:gd name="connsiteX243" fmla="*/ 5262671 w 6096000"/>
              <a:gd name="connsiteY243" fmla="*/ 6227340 h 6858000"/>
              <a:gd name="connsiteX244" fmla="*/ 5299688 w 6096000"/>
              <a:gd name="connsiteY244" fmla="*/ 6264752 h 6858000"/>
              <a:gd name="connsiteX245" fmla="*/ 5291462 w 6096000"/>
              <a:gd name="connsiteY245" fmla="*/ 6283458 h 6858000"/>
              <a:gd name="connsiteX246" fmla="*/ 5240049 w 6096000"/>
              <a:gd name="connsiteY246" fmla="*/ 6283458 h 6858000"/>
              <a:gd name="connsiteX247" fmla="*/ 5237992 w 6096000"/>
              <a:gd name="connsiteY247" fmla="*/ 6283458 h 6858000"/>
              <a:gd name="connsiteX248" fmla="*/ 5237992 w 6096000"/>
              <a:gd name="connsiteY248" fmla="*/ 6285536 h 6858000"/>
              <a:gd name="connsiteX249" fmla="*/ 5231823 w 6096000"/>
              <a:gd name="connsiteY249" fmla="*/ 6306320 h 6858000"/>
              <a:gd name="connsiteX250" fmla="*/ 5233879 w 6096000"/>
              <a:gd name="connsiteY250" fmla="*/ 6308399 h 6858000"/>
              <a:gd name="connsiteX251" fmla="*/ 5277066 w 6096000"/>
              <a:gd name="connsiteY251" fmla="*/ 6333340 h 6858000"/>
              <a:gd name="connsiteX252" fmla="*/ 5275010 w 6096000"/>
              <a:gd name="connsiteY252" fmla="*/ 6356204 h 6858000"/>
              <a:gd name="connsiteX253" fmla="*/ 5225653 w 6096000"/>
              <a:gd name="connsiteY253" fmla="*/ 6368675 h 6858000"/>
              <a:gd name="connsiteX254" fmla="*/ 5223596 w 6096000"/>
              <a:gd name="connsiteY254" fmla="*/ 6368675 h 6858000"/>
              <a:gd name="connsiteX255" fmla="*/ 5223596 w 6096000"/>
              <a:gd name="connsiteY255" fmla="*/ 6370752 h 6858000"/>
              <a:gd name="connsiteX256" fmla="*/ 5223596 w 6096000"/>
              <a:gd name="connsiteY256" fmla="*/ 6381145 h 6858000"/>
              <a:gd name="connsiteX257" fmla="*/ 5223596 w 6096000"/>
              <a:gd name="connsiteY257" fmla="*/ 6391537 h 6858000"/>
              <a:gd name="connsiteX258" fmla="*/ 5223596 w 6096000"/>
              <a:gd name="connsiteY258" fmla="*/ 6393616 h 6858000"/>
              <a:gd name="connsiteX259" fmla="*/ 5225653 w 6096000"/>
              <a:gd name="connsiteY259" fmla="*/ 6393616 h 6858000"/>
              <a:gd name="connsiteX260" fmla="*/ 5275010 w 6096000"/>
              <a:gd name="connsiteY260" fmla="*/ 6406087 h 6858000"/>
              <a:gd name="connsiteX261" fmla="*/ 5279123 w 6096000"/>
              <a:gd name="connsiteY261" fmla="*/ 6428949 h 6858000"/>
              <a:gd name="connsiteX262" fmla="*/ 5233879 w 6096000"/>
              <a:gd name="connsiteY262" fmla="*/ 6455969 h 6858000"/>
              <a:gd name="connsiteX263" fmla="*/ 5231823 w 6096000"/>
              <a:gd name="connsiteY263" fmla="*/ 6455969 h 6858000"/>
              <a:gd name="connsiteX264" fmla="*/ 5231823 w 6096000"/>
              <a:gd name="connsiteY264" fmla="*/ 6458048 h 6858000"/>
              <a:gd name="connsiteX265" fmla="*/ 5237992 w 6096000"/>
              <a:gd name="connsiteY265" fmla="*/ 6478833 h 6858000"/>
              <a:gd name="connsiteX266" fmla="*/ 5240049 w 6096000"/>
              <a:gd name="connsiteY266" fmla="*/ 6478833 h 6858000"/>
              <a:gd name="connsiteX267" fmla="*/ 5291462 w 6096000"/>
              <a:gd name="connsiteY267" fmla="*/ 6478833 h 6858000"/>
              <a:gd name="connsiteX268" fmla="*/ 5299688 w 6096000"/>
              <a:gd name="connsiteY268" fmla="*/ 6499616 h 6858000"/>
              <a:gd name="connsiteX269" fmla="*/ 5262671 w 6096000"/>
              <a:gd name="connsiteY269" fmla="*/ 6537029 h 6858000"/>
              <a:gd name="connsiteX270" fmla="*/ 5262671 w 6096000"/>
              <a:gd name="connsiteY270" fmla="*/ 6539107 h 6858000"/>
              <a:gd name="connsiteX271" fmla="*/ 5275010 w 6096000"/>
              <a:gd name="connsiteY271" fmla="*/ 6557813 h 6858000"/>
              <a:gd name="connsiteX272" fmla="*/ 5326423 w 6096000"/>
              <a:gd name="connsiteY272" fmla="*/ 6543265 h 6858000"/>
              <a:gd name="connsiteX273" fmla="*/ 5338763 w 6096000"/>
              <a:gd name="connsiteY273" fmla="*/ 6561971 h 6858000"/>
              <a:gd name="connsiteX274" fmla="*/ 5312027 w 6096000"/>
              <a:gd name="connsiteY274" fmla="*/ 6607697 h 6858000"/>
              <a:gd name="connsiteX275" fmla="*/ 5314084 w 6096000"/>
              <a:gd name="connsiteY275" fmla="*/ 6609774 h 6858000"/>
              <a:gd name="connsiteX276" fmla="*/ 5328480 w 6096000"/>
              <a:gd name="connsiteY276" fmla="*/ 6624324 h 6858000"/>
              <a:gd name="connsiteX277" fmla="*/ 5330536 w 6096000"/>
              <a:gd name="connsiteY277" fmla="*/ 6624324 h 6858000"/>
              <a:gd name="connsiteX278" fmla="*/ 5375780 w 6096000"/>
              <a:gd name="connsiteY278" fmla="*/ 6597304 h 6858000"/>
              <a:gd name="connsiteX279" fmla="*/ 5392233 w 6096000"/>
              <a:gd name="connsiteY279" fmla="*/ 6611853 h 6858000"/>
              <a:gd name="connsiteX280" fmla="*/ 5379894 w 6096000"/>
              <a:gd name="connsiteY280" fmla="*/ 6661736 h 6858000"/>
              <a:gd name="connsiteX281" fmla="*/ 5379894 w 6096000"/>
              <a:gd name="connsiteY281" fmla="*/ 6663815 h 6858000"/>
              <a:gd name="connsiteX282" fmla="*/ 5398402 w 6096000"/>
              <a:gd name="connsiteY282" fmla="*/ 6674206 h 6858000"/>
              <a:gd name="connsiteX283" fmla="*/ 5398402 w 6096000"/>
              <a:gd name="connsiteY283" fmla="*/ 6676285 h 6858000"/>
              <a:gd name="connsiteX284" fmla="*/ 5400459 w 6096000"/>
              <a:gd name="connsiteY284" fmla="*/ 6674206 h 6858000"/>
              <a:gd name="connsiteX285" fmla="*/ 5437476 w 6096000"/>
              <a:gd name="connsiteY285" fmla="*/ 6636795 h 6858000"/>
              <a:gd name="connsiteX286" fmla="*/ 5455985 w 6096000"/>
              <a:gd name="connsiteY286" fmla="*/ 6645109 h 6858000"/>
              <a:gd name="connsiteX287" fmla="*/ 5453928 w 6096000"/>
              <a:gd name="connsiteY287" fmla="*/ 6672129 h 6858000"/>
              <a:gd name="connsiteX288" fmla="*/ 5455985 w 6096000"/>
              <a:gd name="connsiteY288" fmla="*/ 6697070 h 6858000"/>
              <a:gd name="connsiteX289" fmla="*/ 5455985 w 6096000"/>
              <a:gd name="connsiteY289" fmla="*/ 6699148 h 6858000"/>
              <a:gd name="connsiteX290" fmla="*/ 5458042 w 6096000"/>
              <a:gd name="connsiteY290" fmla="*/ 6699148 h 6858000"/>
              <a:gd name="connsiteX291" fmla="*/ 5478607 w 6096000"/>
              <a:gd name="connsiteY291" fmla="*/ 6705383 h 6858000"/>
              <a:gd name="connsiteX292" fmla="*/ 5480663 w 6096000"/>
              <a:gd name="connsiteY292" fmla="*/ 6705383 h 6858000"/>
              <a:gd name="connsiteX293" fmla="*/ 5505342 w 6096000"/>
              <a:gd name="connsiteY293" fmla="*/ 6659658 h 6858000"/>
              <a:gd name="connsiteX294" fmla="*/ 5527964 w 6096000"/>
              <a:gd name="connsiteY294" fmla="*/ 6661736 h 6858000"/>
              <a:gd name="connsiteX295" fmla="*/ 5540303 w 6096000"/>
              <a:gd name="connsiteY295" fmla="*/ 6713697 h 6858000"/>
              <a:gd name="connsiteX296" fmla="*/ 5542359 w 6096000"/>
              <a:gd name="connsiteY296" fmla="*/ 6713697 h 6858000"/>
              <a:gd name="connsiteX297" fmla="*/ 5562925 w 6096000"/>
              <a:gd name="connsiteY297" fmla="*/ 6713697 h 6858000"/>
              <a:gd name="connsiteX298" fmla="*/ 5564982 w 6096000"/>
              <a:gd name="connsiteY298" fmla="*/ 6713697 h 6858000"/>
              <a:gd name="connsiteX299" fmla="*/ 5579378 w 6096000"/>
              <a:gd name="connsiteY299" fmla="*/ 6661736 h 6858000"/>
              <a:gd name="connsiteX300" fmla="*/ 5599943 w 6096000"/>
              <a:gd name="connsiteY300" fmla="*/ 6659658 h 6858000"/>
              <a:gd name="connsiteX301" fmla="*/ 5626678 w 6096000"/>
              <a:gd name="connsiteY301" fmla="*/ 6705383 h 6858000"/>
              <a:gd name="connsiteX302" fmla="*/ 5647243 w 6096000"/>
              <a:gd name="connsiteY302" fmla="*/ 6699148 h 6858000"/>
              <a:gd name="connsiteX303" fmla="*/ 5649300 w 6096000"/>
              <a:gd name="connsiteY303" fmla="*/ 6699148 h 6858000"/>
              <a:gd name="connsiteX304" fmla="*/ 5651356 w 6096000"/>
              <a:gd name="connsiteY304" fmla="*/ 6672129 h 6858000"/>
              <a:gd name="connsiteX305" fmla="*/ 5649300 w 6096000"/>
              <a:gd name="connsiteY305" fmla="*/ 6645109 h 6858000"/>
              <a:gd name="connsiteX306" fmla="*/ 5669865 w 6096000"/>
              <a:gd name="connsiteY306" fmla="*/ 6636795 h 6858000"/>
              <a:gd name="connsiteX307" fmla="*/ 5706882 w 6096000"/>
              <a:gd name="connsiteY307" fmla="*/ 6674206 h 6858000"/>
              <a:gd name="connsiteX308" fmla="*/ 5725391 w 6096000"/>
              <a:gd name="connsiteY308" fmla="*/ 6663815 h 6858000"/>
              <a:gd name="connsiteX309" fmla="*/ 5727448 w 6096000"/>
              <a:gd name="connsiteY309" fmla="*/ 6661736 h 6858000"/>
              <a:gd name="connsiteX310" fmla="*/ 5727448 w 6096000"/>
              <a:gd name="connsiteY310" fmla="*/ 6659658 h 6858000"/>
              <a:gd name="connsiteX311" fmla="*/ 5713052 w 6096000"/>
              <a:gd name="connsiteY311" fmla="*/ 6611853 h 6858000"/>
              <a:gd name="connsiteX312" fmla="*/ 5729504 w 6096000"/>
              <a:gd name="connsiteY312" fmla="*/ 6597304 h 6858000"/>
              <a:gd name="connsiteX313" fmla="*/ 5774748 w 6096000"/>
              <a:gd name="connsiteY313" fmla="*/ 6624324 h 6858000"/>
              <a:gd name="connsiteX314" fmla="*/ 5776805 w 6096000"/>
              <a:gd name="connsiteY314" fmla="*/ 6624324 h 6858000"/>
              <a:gd name="connsiteX315" fmla="*/ 5791201 w 6096000"/>
              <a:gd name="connsiteY315" fmla="*/ 6607697 h 6858000"/>
              <a:gd name="connsiteX316" fmla="*/ 5793257 w 6096000"/>
              <a:gd name="connsiteY316" fmla="*/ 6607697 h 6858000"/>
              <a:gd name="connsiteX317" fmla="*/ 5766522 w 6096000"/>
              <a:gd name="connsiteY317" fmla="*/ 6561971 h 6858000"/>
              <a:gd name="connsiteX318" fmla="*/ 5778861 w 6096000"/>
              <a:gd name="connsiteY318" fmla="*/ 6543265 h 6858000"/>
              <a:gd name="connsiteX319" fmla="*/ 5830275 w 6096000"/>
              <a:gd name="connsiteY319" fmla="*/ 6557813 h 6858000"/>
              <a:gd name="connsiteX320" fmla="*/ 5832331 w 6096000"/>
              <a:gd name="connsiteY320" fmla="*/ 6555735 h 6858000"/>
              <a:gd name="connsiteX321" fmla="*/ 5842614 w 6096000"/>
              <a:gd name="connsiteY321" fmla="*/ 6537029 h 6858000"/>
              <a:gd name="connsiteX322" fmla="*/ 5842614 w 6096000"/>
              <a:gd name="connsiteY322" fmla="*/ 6534951 h 6858000"/>
              <a:gd name="connsiteX323" fmla="*/ 5805596 w 6096000"/>
              <a:gd name="connsiteY323" fmla="*/ 6499616 h 6858000"/>
              <a:gd name="connsiteX324" fmla="*/ 5813822 w 6096000"/>
              <a:gd name="connsiteY324" fmla="*/ 6478833 h 6858000"/>
              <a:gd name="connsiteX325" fmla="*/ 5865236 w 6096000"/>
              <a:gd name="connsiteY325" fmla="*/ 6478833 h 6858000"/>
              <a:gd name="connsiteX326" fmla="*/ 5867292 w 6096000"/>
              <a:gd name="connsiteY326" fmla="*/ 6478833 h 6858000"/>
              <a:gd name="connsiteX327" fmla="*/ 5871405 w 6096000"/>
              <a:gd name="connsiteY327" fmla="*/ 6458048 h 6858000"/>
              <a:gd name="connsiteX328" fmla="*/ 5871405 w 6096000"/>
              <a:gd name="connsiteY328" fmla="*/ 6455969 h 6858000"/>
              <a:gd name="connsiteX329" fmla="*/ 5826162 w 6096000"/>
              <a:gd name="connsiteY329" fmla="*/ 6428949 h 6858000"/>
              <a:gd name="connsiteX330" fmla="*/ 5830275 w 6096000"/>
              <a:gd name="connsiteY330" fmla="*/ 6408165 h 6858000"/>
              <a:gd name="connsiteX331" fmla="*/ 5879632 w 6096000"/>
              <a:gd name="connsiteY331" fmla="*/ 6393616 h 6858000"/>
              <a:gd name="connsiteX332" fmla="*/ 5881688 w 6096000"/>
              <a:gd name="connsiteY332" fmla="*/ 6393616 h 6858000"/>
              <a:gd name="connsiteX333" fmla="*/ 5881688 w 6096000"/>
              <a:gd name="connsiteY333" fmla="*/ 6381145 h 6858000"/>
              <a:gd name="connsiteX334" fmla="*/ 5881688 w 6096000"/>
              <a:gd name="connsiteY334" fmla="*/ 6370752 h 6858000"/>
              <a:gd name="connsiteX335" fmla="*/ 5879632 w 6096000"/>
              <a:gd name="connsiteY335" fmla="*/ 6370752 h 6858000"/>
              <a:gd name="connsiteX336" fmla="*/ 5830275 w 6096000"/>
              <a:gd name="connsiteY336" fmla="*/ 6356204 h 6858000"/>
              <a:gd name="connsiteX337" fmla="*/ 5828218 w 6096000"/>
              <a:gd name="connsiteY337" fmla="*/ 6335419 h 6858000"/>
              <a:gd name="connsiteX338" fmla="*/ 5871405 w 6096000"/>
              <a:gd name="connsiteY338" fmla="*/ 6308399 h 6858000"/>
              <a:gd name="connsiteX339" fmla="*/ 5873462 w 6096000"/>
              <a:gd name="connsiteY339" fmla="*/ 6308399 h 6858000"/>
              <a:gd name="connsiteX340" fmla="*/ 5873462 w 6096000"/>
              <a:gd name="connsiteY340" fmla="*/ 6306320 h 6858000"/>
              <a:gd name="connsiteX341" fmla="*/ 5867292 w 6096000"/>
              <a:gd name="connsiteY341" fmla="*/ 6285536 h 6858000"/>
              <a:gd name="connsiteX342" fmla="*/ 5865236 w 6096000"/>
              <a:gd name="connsiteY342" fmla="*/ 6285536 h 6858000"/>
              <a:gd name="connsiteX343" fmla="*/ 5813822 w 6096000"/>
              <a:gd name="connsiteY343" fmla="*/ 6285536 h 6858000"/>
              <a:gd name="connsiteX344" fmla="*/ 5805596 w 6096000"/>
              <a:gd name="connsiteY344" fmla="*/ 6264752 h 6858000"/>
              <a:gd name="connsiteX345" fmla="*/ 5842614 w 6096000"/>
              <a:gd name="connsiteY345" fmla="*/ 6227340 h 6858000"/>
              <a:gd name="connsiteX346" fmla="*/ 5842614 w 6096000"/>
              <a:gd name="connsiteY346" fmla="*/ 6225261 h 6858000"/>
              <a:gd name="connsiteX347" fmla="*/ 5832331 w 6096000"/>
              <a:gd name="connsiteY347" fmla="*/ 6206555 h 6858000"/>
              <a:gd name="connsiteX348" fmla="*/ 5830275 w 6096000"/>
              <a:gd name="connsiteY348" fmla="*/ 6206555 h 6858000"/>
              <a:gd name="connsiteX349" fmla="*/ 5780918 w 6096000"/>
              <a:gd name="connsiteY349" fmla="*/ 6219026 h 6858000"/>
              <a:gd name="connsiteX350" fmla="*/ 5766522 w 6096000"/>
              <a:gd name="connsiteY350" fmla="*/ 6202398 h 6858000"/>
              <a:gd name="connsiteX351" fmla="*/ 5793257 w 6096000"/>
              <a:gd name="connsiteY351" fmla="*/ 6156672 h 6858000"/>
              <a:gd name="connsiteX352" fmla="*/ 5793257 w 6096000"/>
              <a:gd name="connsiteY352" fmla="*/ 6154594 h 6858000"/>
              <a:gd name="connsiteX353" fmla="*/ 5776805 w 6096000"/>
              <a:gd name="connsiteY353" fmla="*/ 6140044 h 6858000"/>
              <a:gd name="connsiteX354" fmla="*/ 5731561 w 6096000"/>
              <a:gd name="connsiteY354" fmla="*/ 6164986 h 6858000"/>
              <a:gd name="connsiteX355" fmla="*/ 5713052 w 6096000"/>
              <a:gd name="connsiteY355" fmla="*/ 6152515 h 6858000"/>
              <a:gd name="connsiteX356" fmla="*/ 5727448 w 6096000"/>
              <a:gd name="connsiteY356" fmla="*/ 6102632 h 6858000"/>
              <a:gd name="connsiteX357" fmla="*/ 5727448 w 6096000"/>
              <a:gd name="connsiteY357" fmla="*/ 6100554 h 6858000"/>
              <a:gd name="connsiteX358" fmla="*/ 5708939 w 6096000"/>
              <a:gd name="connsiteY358" fmla="*/ 6090162 h 6858000"/>
              <a:gd name="connsiteX359" fmla="*/ 5706882 w 6096000"/>
              <a:gd name="connsiteY359" fmla="*/ 6088083 h 6858000"/>
              <a:gd name="connsiteX360" fmla="*/ 5706882 w 6096000"/>
              <a:gd name="connsiteY360" fmla="*/ 6090162 h 6858000"/>
              <a:gd name="connsiteX361" fmla="*/ 5669865 w 6096000"/>
              <a:gd name="connsiteY361" fmla="*/ 6125495 h 6858000"/>
              <a:gd name="connsiteX362" fmla="*/ 5649300 w 6096000"/>
              <a:gd name="connsiteY362" fmla="*/ 6117182 h 6858000"/>
              <a:gd name="connsiteX363" fmla="*/ 5653412 w 6096000"/>
              <a:gd name="connsiteY363" fmla="*/ 6090162 h 6858000"/>
              <a:gd name="connsiteX364" fmla="*/ 5649300 w 6096000"/>
              <a:gd name="connsiteY364" fmla="*/ 6065220 h 6858000"/>
              <a:gd name="connsiteX365" fmla="*/ 5649300 w 6096000"/>
              <a:gd name="connsiteY365" fmla="*/ 6063142 h 6858000"/>
              <a:gd name="connsiteX366" fmla="*/ 5647243 w 6096000"/>
              <a:gd name="connsiteY366" fmla="*/ 6063142 h 6858000"/>
              <a:gd name="connsiteX367" fmla="*/ 5626678 w 6096000"/>
              <a:gd name="connsiteY367" fmla="*/ 6058985 h 6858000"/>
              <a:gd name="connsiteX368" fmla="*/ 5599943 w 6096000"/>
              <a:gd name="connsiteY368" fmla="*/ 6104711 h 6858000"/>
              <a:gd name="connsiteX369" fmla="*/ 5577321 w 6096000"/>
              <a:gd name="connsiteY369" fmla="*/ 6100554 h 6858000"/>
              <a:gd name="connsiteX370" fmla="*/ 5564982 w 6096000"/>
              <a:gd name="connsiteY370" fmla="*/ 6050671 h 6858000"/>
              <a:gd name="connsiteX371" fmla="*/ 5562925 w 6096000"/>
              <a:gd name="connsiteY371" fmla="*/ 6050671 h 6858000"/>
              <a:gd name="connsiteX372" fmla="*/ 5542359 w 6096000"/>
              <a:gd name="connsiteY372" fmla="*/ 6050671 h 6858000"/>
              <a:gd name="connsiteX373" fmla="*/ 5540303 w 6096000"/>
              <a:gd name="connsiteY373" fmla="*/ 6050671 h 6858000"/>
              <a:gd name="connsiteX374" fmla="*/ 0 w 6096000"/>
              <a:gd name="connsiteY374" fmla="*/ 0 h 6858000"/>
              <a:gd name="connsiteX375" fmla="*/ 6096000 w 6096000"/>
              <a:gd name="connsiteY375" fmla="*/ 0 h 6858000"/>
              <a:gd name="connsiteX376" fmla="*/ 6096000 w 6096000"/>
              <a:gd name="connsiteY376" fmla="*/ 6858000 h 6858000"/>
              <a:gd name="connsiteX377" fmla="*/ 0 w 6096000"/>
              <a:gd name="connsiteY3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Lst>
            <a:rect l="l" t="t" r="r" b="b"/>
            <a:pathLst>
              <a:path w="6096000" h="6858000">
                <a:moveTo>
                  <a:pt x="5507402" y="6448102"/>
                </a:moveTo>
                <a:cubicBezTo>
                  <a:pt x="5511483" y="6446018"/>
                  <a:pt x="5513524" y="6446018"/>
                  <a:pt x="5517605" y="6448102"/>
                </a:cubicBezTo>
                <a:cubicBezTo>
                  <a:pt x="5519645" y="6450187"/>
                  <a:pt x="5521686" y="6452271"/>
                  <a:pt x="5521686" y="6456440"/>
                </a:cubicBezTo>
                <a:cubicBezTo>
                  <a:pt x="5527808" y="6558584"/>
                  <a:pt x="5527808" y="6558584"/>
                  <a:pt x="5527808" y="6558584"/>
                </a:cubicBezTo>
                <a:cubicBezTo>
                  <a:pt x="5529848" y="6564837"/>
                  <a:pt x="5527808" y="6566922"/>
                  <a:pt x="5525767" y="6569006"/>
                </a:cubicBezTo>
                <a:cubicBezTo>
                  <a:pt x="5523727" y="6571091"/>
                  <a:pt x="5521686" y="6569006"/>
                  <a:pt x="5519645" y="6569006"/>
                </a:cubicBezTo>
                <a:cubicBezTo>
                  <a:pt x="5474752" y="6558584"/>
                  <a:pt x="5444142" y="6539822"/>
                  <a:pt x="5413533" y="6506470"/>
                </a:cubicBezTo>
                <a:cubicBezTo>
                  <a:pt x="5411492" y="6504386"/>
                  <a:pt x="5409451" y="6502301"/>
                  <a:pt x="5409451" y="6500217"/>
                </a:cubicBezTo>
                <a:cubicBezTo>
                  <a:pt x="5409451" y="6500217"/>
                  <a:pt x="5409451" y="6500217"/>
                  <a:pt x="5409451" y="6498131"/>
                </a:cubicBezTo>
                <a:cubicBezTo>
                  <a:pt x="5409451" y="6496047"/>
                  <a:pt x="5413533" y="6493962"/>
                  <a:pt x="5415573" y="6493962"/>
                </a:cubicBezTo>
                <a:cubicBezTo>
                  <a:pt x="5507402" y="6448102"/>
                  <a:pt x="5507402" y="6448102"/>
                  <a:pt x="5507402" y="6448102"/>
                </a:cubicBezTo>
                <a:close/>
                <a:moveTo>
                  <a:pt x="5590136" y="6446018"/>
                </a:moveTo>
                <a:cubicBezTo>
                  <a:pt x="5594256" y="6446018"/>
                  <a:pt x="5596317" y="6446018"/>
                  <a:pt x="5600438" y="6446018"/>
                </a:cubicBezTo>
                <a:cubicBezTo>
                  <a:pt x="5691097" y="6491784"/>
                  <a:pt x="5691097" y="6491784"/>
                  <a:pt x="5691097" y="6491784"/>
                </a:cubicBezTo>
                <a:cubicBezTo>
                  <a:pt x="5695218" y="6493864"/>
                  <a:pt x="5697278" y="6495944"/>
                  <a:pt x="5699339" y="6498025"/>
                </a:cubicBezTo>
                <a:cubicBezTo>
                  <a:pt x="5699339" y="6500105"/>
                  <a:pt x="5697278" y="6502185"/>
                  <a:pt x="5695218" y="6504265"/>
                </a:cubicBezTo>
                <a:cubicBezTo>
                  <a:pt x="5664312" y="6537549"/>
                  <a:pt x="5631344" y="6556272"/>
                  <a:pt x="5588076" y="6566673"/>
                </a:cubicBezTo>
                <a:cubicBezTo>
                  <a:pt x="5583954" y="6568753"/>
                  <a:pt x="5581894" y="6568753"/>
                  <a:pt x="5579833" y="6566673"/>
                </a:cubicBezTo>
                <a:cubicBezTo>
                  <a:pt x="5577773" y="6564593"/>
                  <a:pt x="5577773" y="6560432"/>
                  <a:pt x="5577773" y="6558352"/>
                </a:cubicBezTo>
                <a:cubicBezTo>
                  <a:pt x="5586015" y="6454339"/>
                  <a:pt x="5586015" y="6454339"/>
                  <a:pt x="5586015" y="6454339"/>
                </a:cubicBezTo>
                <a:cubicBezTo>
                  <a:pt x="5586015" y="6452259"/>
                  <a:pt x="5588076" y="6448098"/>
                  <a:pt x="5590136" y="6446018"/>
                </a:cubicBezTo>
                <a:close/>
                <a:moveTo>
                  <a:pt x="4772401" y="6406275"/>
                </a:moveTo>
                <a:cubicBezTo>
                  <a:pt x="4772401" y="6406275"/>
                  <a:pt x="4772401" y="6406275"/>
                  <a:pt x="4772401" y="6449478"/>
                </a:cubicBezTo>
                <a:cubicBezTo>
                  <a:pt x="4772401" y="6449478"/>
                  <a:pt x="4745333" y="6457707"/>
                  <a:pt x="4724512" y="6457707"/>
                </a:cubicBezTo>
                <a:cubicBezTo>
                  <a:pt x="4707855" y="6457707"/>
                  <a:pt x="4705773" y="6441249"/>
                  <a:pt x="4705773" y="6433020"/>
                </a:cubicBezTo>
                <a:cubicBezTo>
                  <a:pt x="4705773" y="6418619"/>
                  <a:pt x="4714102" y="6410390"/>
                  <a:pt x="4730759" y="6408333"/>
                </a:cubicBezTo>
                <a:close/>
                <a:moveTo>
                  <a:pt x="4422900" y="6336141"/>
                </a:moveTo>
                <a:cubicBezTo>
                  <a:pt x="4451537" y="6336141"/>
                  <a:pt x="4463811" y="6352748"/>
                  <a:pt x="4463811" y="6396340"/>
                </a:cubicBezTo>
                <a:cubicBezTo>
                  <a:pt x="4463811" y="6433704"/>
                  <a:pt x="4457675" y="6456538"/>
                  <a:pt x="4422900" y="6456538"/>
                </a:cubicBezTo>
                <a:cubicBezTo>
                  <a:pt x="4388125" y="6456538"/>
                  <a:pt x="4381988" y="6433704"/>
                  <a:pt x="4381988" y="6396340"/>
                </a:cubicBezTo>
                <a:cubicBezTo>
                  <a:pt x="4381988" y="6352748"/>
                  <a:pt x="4392216" y="6336141"/>
                  <a:pt x="4422900" y="6336141"/>
                </a:cubicBezTo>
                <a:close/>
                <a:moveTo>
                  <a:pt x="5577123" y="6327829"/>
                </a:moveTo>
                <a:cubicBezTo>
                  <a:pt x="5579950" y="6327310"/>
                  <a:pt x="5583033" y="6327829"/>
                  <a:pt x="5586116" y="6328868"/>
                </a:cubicBezTo>
                <a:cubicBezTo>
                  <a:pt x="5602562" y="6341337"/>
                  <a:pt x="5612840" y="6360039"/>
                  <a:pt x="5612840" y="6380819"/>
                </a:cubicBezTo>
                <a:cubicBezTo>
                  <a:pt x="5612840" y="6411990"/>
                  <a:pt x="5586116" y="6439004"/>
                  <a:pt x="5553226" y="6439004"/>
                </a:cubicBezTo>
                <a:cubicBezTo>
                  <a:pt x="5520336" y="6439004"/>
                  <a:pt x="5493612" y="6411990"/>
                  <a:pt x="5493612" y="6380819"/>
                </a:cubicBezTo>
                <a:cubicBezTo>
                  <a:pt x="5493612" y="6360039"/>
                  <a:pt x="5503890" y="6341337"/>
                  <a:pt x="5520336" y="6330947"/>
                </a:cubicBezTo>
                <a:cubicBezTo>
                  <a:pt x="5526503" y="6326790"/>
                  <a:pt x="5532669" y="6326790"/>
                  <a:pt x="5536781" y="6333024"/>
                </a:cubicBezTo>
                <a:cubicBezTo>
                  <a:pt x="5540892" y="6339259"/>
                  <a:pt x="5538837" y="6345492"/>
                  <a:pt x="5534725" y="6349649"/>
                </a:cubicBezTo>
                <a:cubicBezTo>
                  <a:pt x="5524447" y="6355883"/>
                  <a:pt x="5518280" y="6368351"/>
                  <a:pt x="5518280" y="6380819"/>
                </a:cubicBezTo>
                <a:cubicBezTo>
                  <a:pt x="5518280" y="6399522"/>
                  <a:pt x="5534725" y="6416146"/>
                  <a:pt x="5553226" y="6416146"/>
                </a:cubicBezTo>
                <a:cubicBezTo>
                  <a:pt x="5571727" y="6416146"/>
                  <a:pt x="5588172" y="6399522"/>
                  <a:pt x="5588172" y="6380819"/>
                </a:cubicBezTo>
                <a:cubicBezTo>
                  <a:pt x="5588172" y="6368351"/>
                  <a:pt x="5582005" y="6355883"/>
                  <a:pt x="5571727" y="6349649"/>
                </a:cubicBezTo>
                <a:cubicBezTo>
                  <a:pt x="5567616" y="6345492"/>
                  <a:pt x="5565560" y="6339259"/>
                  <a:pt x="5569671" y="6333024"/>
                </a:cubicBezTo>
                <a:cubicBezTo>
                  <a:pt x="5571727" y="6329908"/>
                  <a:pt x="5574297" y="6328349"/>
                  <a:pt x="5577123" y="6327829"/>
                </a:cubicBezTo>
                <a:close/>
                <a:moveTo>
                  <a:pt x="5726057" y="6312763"/>
                </a:moveTo>
                <a:cubicBezTo>
                  <a:pt x="5728124" y="6312763"/>
                  <a:pt x="5730190" y="6316915"/>
                  <a:pt x="5730190" y="6318992"/>
                </a:cubicBezTo>
                <a:cubicBezTo>
                  <a:pt x="5742588" y="6362590"/>
                  <a:pt x="5742588" y="6399960"/>
                  <a:pt x="5730190" y="6443559"/>
                </a:cubicBezTo>
                <a:cubicBezTo>
                  <a:pt x="5728124" y="6447711"/>
                  <a:pt x="5728124" y="6449787"/>
                  <a:pt x="5726057" y="6449787"/>
                </a:cubicBezTo>
                <a:cubicBezTo>
                  <a:pt x="5721924" y="6451863"/>
                  <a:pt x="5719858" y="6449787"/>
                  <a:pt x="5717791" y="6447711"/>
                </a:cubicBezTo>
                <a:cubicBezTo>
                  <a:pt x="5633066" y="6389579"/>
                  <a:pt x="5633066" y="6389579"/>
                  <a:pt x="5633066" y="6389579"/>
                </a:cubicBezTo>
                <a:cubicBezTo>
                  <a:pt x="5628933" y="6387504"/>
                  <a:pt x="5626867" y="6385427"/>
                  <a:pt x="5626867" y="6381275"/>
                </a:cubicBezTo>
                <a:cubicBezTo>
                  <a:pt x="5626867" y="6379199"/>
                  <a:pt x="5628933" y="6375047"/>
                  <a:pt x="5633066" y="6372971"/>
                </a:cubicBezTo>
                <a:cubicBezTo>
                  <a:pt x="5717791" y="6314840"/>
                  <a:pt x="5717791" y="6314840"/>
                  <a:pt x="5717791" y="6314840"/>
                </a:cubicBezTo>
                <a:cubicBezTo>
                  <a:pt x="5719858" y="6312763"/>
                  <a:pt x="5723991" y="6312763"/>
                  <a:pt x="5726057" y="6312763"/>
                </a:cubicBezTo>
                <a:close/>
                <a:moveTo>
                  <a:pt x="5380229" y="6312763"/>
                </a:moveTo>
                <a:cubicBezTo>
                  <a:pt x="5384320" y="6312763"/>
                  <a:pt x="5386366" y="6314840"/>
                  <a:pt x="5388412" y="6316915"/>
                </a:cubicBezTo>
                <a:cubicBezTo>
                  <a:pt x="5472280" y="6372971"/>
                  <a:pt x="5472280" y="6372971"/>
                  <a:pt x="5472280" y="6372971"/>
                </a:cubicBezTo>
                <a:cubicBezTo>
                  <a:pt x="5476371" y="6375047"/>
                  <a:pt x="5478417" y="6379199"/>
                  <a:pt x="5478417" y="6381275"/>
                </a:cubicBezTo>
                <a:cubicBezTo>
                  <a:pt x="5478417" y="6385427"/>
                  <a:pt x="5476371" y="6387504"/>
                  <a:pt x="5472280" y="6389579"/>
                </a:cubicBezTo>
                <a:lnTo>
                  <a:pt x="5388412" y="6447711"/>
                </a:lnTo>
                <a:cubicBezTo>
                  <a:pt x="5384320" y="6449787"/>
                  <a:pt x="5382275" y="6451863"/>
                  <a:pt x="5380229" y="6449787"/>
                </a:cubicBezTo>
                <a:cubicBezTo>
                  <a:pt x="5378184" y="6449787"/>
                  <a:pt x="5376138" y="6447711"/>
                  <a:pt x="5376138" y="6443559"/>
                </a:cubicBezTo>
                <a:cubicBezTo>
                  <a:pt x="5363865" y="6399960"/>
                  <a:pt x="5363865" y="6364666"/>
                  <a:pt x="5376138" y="6318992"/>
                </a:cubicBezTo>
                <a:cubicBezTo>
                  <a:pt x="5376138" y="6316915"/>
                  <a:pt x="5378184" y="6314840"/>
                  <a:pt x="5380229" y="6312763"/>
                </a:cubicBezTo>
                <a:close/>
                <a:moveTo>
                  <a:pt x="4992184" y="6302243"/>
                </a:moveTo>
                <a:cubicBezTo>
                  <a:pt x="4990131" y="6302243"/>
                  <a:pt x="4988078" y="6302243"/>
                  <a:pt x="4986024" y="6304321"/>
                </a:cubicBezTo>
                <a:cubicBezTo>
                  <a:pt x="4983972" y="6306398"/>
                  <a:pt x="4983972" y="6308475"/>
                  <a:pt x="4983972" y="6310551"/>
                </a:cubicBezTo>
                <a:cubicBezTo>
                  <a:pt x="5025033" y="6468402"/>
                  <a:pt x="5025033" y="6468402"/>
                  <a:pt x="5025033" y="6468402"/>
                </a:cubicBezTo>
                <a:cubicBezTo>
                  <a:pt x="5027086" y="6476710"/>
                  <a:pt x="5035299" y="6489171"/>
                  <a:pt x="5049670" y="6489171"/>
                </a:cubicBezTo>
                <a:cubicBezTo>
                  <a:pt x="5057882" y="6489171"/>
                  <a:pt x="5057882" y="6489171"/>
                  <a:pt x="5057882" y="6489171"/>
                </a:cubicBezTo>
                <a:cubicBezTo>
                  <a:pt x="5055829" y="6493325"/>
                  <a:pt x="5055829" y="6495403"/>
                  <a:pt x="5053776" y="6497479"/>
                </a:cubicBezTo>
                <a:cubicBezTo>
                  <a:pt x="5053776" y="6499556"/>
                  <a:pt x="5053776" y="6499556"/>
                  <a:pt x="5053776" y="6499556"/>
                </a:cubicBezTo>
                <a:cubicBezTo>
                  <a:pt x="5051723" y="6505788"/>
                  <a:pt x="5049670" y="6518249"/>
                  <a:pt x="5029139" y="6518249"/>
                </a:cubicBezTo>
                <a:cubicBezTo>
                  <a:pt x="4994237" y="6516172"/>
                  <a:pt x="4994237" y="6516172"/>
                  <a:pt x="4994237" y="6516172"/>
                </a:cubicBezTo>
                <a:cubicBezTo>
                  <a:pt x="4992184" y="6514095"/>
                  <a:pt x="4990131" y="6516172"/>
                  <a:pt x="4988078" y="6518249"/>
                </a:cubicBezTo>
                <a:cubicBezTo>
                  <a:pt x="4986024" y="6518249"/>
                  <a:pt x="4986024" y="6520326"/>
                  <a:pt x="4986024" y="6522403"/>
                </a:cubicBezTo>
                <a:cubicBezTo>
                  <a:pt x="4986024" y="6541096"/>
                  <a:pt x="4986024" y="6541096"/>
                  <a:pt x="4986024" y="6541096"/>
                </a:cubicBezTo>
                <a:cubicBezTo>
                  <a:pt x="4986024" y="6545250"/>
                  <a:pt x="4988078" y="6547327"/>
                  <a:pt x="4992184" y="6547327"/>
                </a:cubicBezTo>
                <a:cubicBezTo>
                  <a:pt x="5002449" y="6551480"/>
                  <a:pt x="5022980" y="6553557"/>
                  <a:pt x="5039404" y="6553557"/>
                </a:cubicBezTo>
                <a:cubicBezTo>
                  <a:pt x="5039404" y="6553557"/>
                  <a:pt x="5039404" y="6553557"/>
                  <a:pt x="5041458" y="6553557"/>
                </a:cubicBezTo>
                <a:cubicBezTo>
                  <a:pt x="5068148" y="6553557"/>
                  <a:pt x="5086625" y="6536942"/>
                  <a:pt x="5094838" y="6501633"/>
                </a:cubicBezTo>
                <a:cubicBezTo>
                  <a:pt x="5105103" y="6462170"/>
                  <a:pt x="5119474" y="6410246"/>
                  <a:pt x="5127687" y="6372861"/>
                </a:cubicBezTo>
                <a:cubicBezTo>
                  <a:pt x="5131793" y="6356245"/>
                  <a:pt x="5135899" y="6341706"/>
                  <a:pt x="5140005" y="6331321"/>
                </a:cubicBezTo>
                <a:cubicBezTo>
                  <a:pt x="5144111" y="6310551"/>
                  <a:pt x="5144111" y="6310551"/>
                  <a:pt x="5144111" y="6310551"/>
                </a:cubicBezTo>
                <a:cubicBezTo>
                  <a:pt x="5144111" y="6308475"/>
                  <a:pt x="5144111" y="6306398"/>
                  <a:pt x="5142058" y="6304321"/>
                </a:cubicBezTo>
                <a:cubicBezTo>
                  <a:pt x="5142058" y="6302243"/>
                  <a:pt x="5140005" y="6302243"/>
                  <a:pt x="5137952" y="6302243"/>
                </a:cubicBezTo>
                <a:cubicBezTo>
                  <a:pt x="5109209" y="6302243"/>
                  <a:pt x="5109209" y="6302243"/>
                  <a:pt x="5109209" y="6302243"/>
                </a:cubicBezTo>
                <a:cubicBezTo>
                  <a:pt x="5107156" y="6302243"/>
                  <a:pt x="5103050" y="6304321"/>
                  <a:pt x="5103050" y="6306398"/>
                </a:cubicBezTo>
                <a:cubicBezTo>
                  <a:pt x="5066094" y="6447632"/>
                  <a:pt x="5066094" y="6447632"/>
                  <a:pt x="5066094" y="6447632"/>
                </a:cubicBezTo>
                <a:cubicBezTo>
                  <a:pt x="5064041" y="6447632"/>
                  <a:pt x="5064041" y="6447632"/>
                  <a:pt x="5064041" y="6447632"/>
                </a:cubicBezTo>
                <a:cubicBezTo>
                  <a:pt x="5025033" y="6306398"/>
                  <a:pt x="5025033" y="6306398"/>
                  <a:pt x="5025033" y="6306398"/>
                </a:cubicBezTo>
                <a:cubicBezTo>
                  <a:pt x="5025033" y="6304321"/>
                  <a:pt x="5022980" y="6302243"/>
                  <a:pt x="5018874" y="6302243"/>
                </a:cubicBezTo>
                <a:cubicBezTo>
                  <a:pt x="4992184" y="6302243"/>
                  <a:pt x="4992184" y="6302243"/>
                  <a:pt x="4992184" y="6302243"/>
                </a:cubicBezTo>
                <a:close/>
                <a:moveTo>
                  <a:pt x="4952412" y="6299906"/>
                </a:moveTo>
                <a:cubicBezTo>
                  <a:pt x="4934001" y="6299906"/>
                  <a:pt x="4915591" y="6312391"/>
                  <a:pt x="4903317" y="6320715"/>
                </a:cubicBezTo>
                <a:cubicBezTo>
                  <a:pt x="4903317" y="6308230"/>
                  <a:pt x="4903317" y="6308230"/>
                  <a:pt x="4903317" y="6308230"/>
                </a:cubicBezTo>
                <a:cubicBezTo>
                  <a:pt x="4903317" y="6304067"/>
                  <a:pt x="4901272" y="6301987"/>
                  <a:pt x="4897181" y="6301987"/>
                </a:cubicBezTo>
                <a:cubicBezTo>
                  <a:pt x="4868542" y="6301987"/>
                  <a:pt x="4868542" y="6301987"/>
                  <a:pt x="4868542" y="6301987"/>
                </a:cubicBezTo>
                <a:cubicBezTo>
                  <a:pt x="4864451" y="6301987"/>
                  <a:pt x="4862406" y="6304067"/>
                  <a:pt x="4862406" y="6308230"/>
                </a:cubicBezTo>
                <a:cubicBezTo>
                  <a:pt x="4862406" y="6483025"/>
                  <a:pt x="4862406" y="6483025"/>
                  <a:pt x="4862406" y="6483025"/>
                </a:cubicBezTo>
                <a:cubicBezTo>
                  <a:pt x="4862406" y="6487187"/>
                  <a:pt x="4864451" y="6489268"/>
                  <a:pt x="4868542" y="6489268"/>
                </a:cubicBezTo>
                <a:cubicBezTo>
                  <a:pt x="4897181" y="6489268"/>
                  <a:pt x="4897181" y="6489268"/>
                  <a:pt x="4897181" y="6489268"/>
                </a:cubicBezTo>
                <a:cubicBezTo>
                  <a:pt x="4901272" y="6489268"/>
                  <a:pt x="4903317" y="6487187"/>
                  <a:pt x="4903317" y="6483025"/>
                </a:cubicBezTo>
                <a:cubicBezTo>
                  <a:pt x="4903317" y="6362333"/>
                  <a:pt x="4903317" y="6362333"/>
                  <a:pt x="4903317" y="6362333"/>
                </a:cubicBezTo>
                <a:cubicBezTo>
                  <a:pt x="4911500" y="6356090"/>
                  <a:pt x="4929910" y="6341524"/>
                  <a:pt x="4954457" y="6339443"/>
                </a:cubicBezTo>
                <a:cubicBezTo>
                  <a:pt x="4958548" y="6339443"/>
                  <a:pt x="4960594" y="6335281"/>
                  <a:pt x="4960594" y="6333200"/>
                </a:cubicBezTo>
                <a:cubicBezTo>
                  <a:pt x="4960594" y="6306149"/>
                  <a:pt x="4960594" y="6306149"/>
                  <a:pt x="4960594" y="6306149"/>
                </a:cubicBezTo>
                <a:cubicBezTo>
                  <a:pt x="4960594" y="6304067"/>
                  <a:pt x="4960594" y="6301987"/>
                  <a:pt x="4958548" y="6301987"/>
                </a:cubicBezTo>
                <a:cubicBezTo>
                  <a:pt x="4956503" y="6299906"/>
                  <a:pt x="4954457" y="6299906"/>
                  <a:pt x="4952412" y="6299906"/>
                </a:cubicBezTo>
                <a:close/>
                <a:moveTo>
                  <a:pt x="4751504" y="6296399"/>
                </a:moveTo>
                <a:cubicBezTo>
                  <a:pt x="4730811" y="6296399"/>
                  <a:pt x="4695633" y="6302637"/>
                  <a:pt x="4681148" y="6304717"/>
                </a:cubicBezTo>
                <a:cubicBezTo>
                  <a:pt x="4677009" y="6304717"/>
                  <a:pt x="4674940" y="6308875"/>
                  <a:pt x="4674940" y="6310955"/>
                </a:cubicBezTo>
                <a:cubicBezTo>
                  <a:pt x="4674940" y="6310955"/>
                  <a:pt x="4674940" y="6310955"/>
                  <a:pt x="4677009" y="6335908"/>
                </a:cubicBezTo>
                <a:cubicBezTo>
                  <a:pt x="4677009" y="6337987"/>
                  <a:pt x="4677009" y="6340067"/>
                  <a:pt x="4679079" y="6340067"/>
                </a:cubicBezTo>
                <a:cubicBezTo>
                  <a:pt x="4681148" y="6342146"/>
                  <a:pt x="4681148" y="6342146"/>
                  <a:pt x="4683217" y="6342146"/>
                </a:cubicBezTo>
                <a:cubicBezTo>
                  <a:pt x="4699771" y="6342146"/>
                  <a:pt x="4728741" y="6337987"/>
                  <a:pt x="4749434" y="6337987"/>
                </a:cubicBezTo>
                <a:cubicBezTo>
                  <a:pt x="4763918" y="6337987"/>
                  <a:pt x="4772196" y="6346305"/>
                  <a:pt x="4772196" y="6360861"/>
                </a:cubicBezTo>
                <a:cubicBezTo>
                  <a:pt x="4772196" y="6360861"/>
                  <a:pt x="4772196" y="6360861"/>
                  <a:pt x="4772196" y="6373337"/>
                </a:cubicBezTo>
                <a:cubicBezTo>
                  <a:pt x="4772196" y="6373337"/>
                  <a:pt x="4772196" y="6373337"/>
                  <a:pt x="4726672" y="6377496"/>
                </a:cubicBezTo>
                <a:cubicBezTo>
                  <a:pt x="4681148" y="6379576"/>
                  <a:pt x="4662524" y="6396211"/>
                  <a:pt x="4662524" y="6433640"/>
                </a:cubicBezTo>
                <a:cubicBezTo>
                  <a:pt x="4662524" y="6473149"/>
                  <a:pt x="4683217" y="6493943"/>
                  <a:pt x="4718395" y="6493943"/>
                </a:cubicBezTo>
                <a:cubicBezTo>
                  <a:pt x="4747365" y="6493943"/>
                  <a:pt x="4778404" y="6481467"/>
                  <a:pt x="4778404" y="6481467"/>
                </a:cubicBezTo>
                <a:cubicBezTo>
                  <a:pt x="4786681" y="6487705"/>
                  <a:pt x="4792889" y="6491864"/>
                  <a:pt x="4807374" y="6493943"/>
                </a:cubicBezTo>
                <a:cubicBezTo>
                  <a:pt x="4809443" y="6493943"/>
                  <a:pt x="4811512" y="6493943"/>
                  <a:pt x="4813582" y="6491864"/>
                </a:cubicBezTo>
                <a:cubicBezTo>
                  <a:pt x="4813582" y="6489784"/>
                  <a:pt x="4815651" y="6487705"/>
                  <a:pt x="4815651" y="6485626"/>
                </a:cubicBezTo>
                <a:cubicBezTo>
                  <a:pt x="4815651" y="6485626"/>
                  <a:pt x="4815651" y="6485626"/>
                  <a:pt x="4815651" y="6360861"/>
                </a:cubicBezTo>
                <a:cubicBezTo>
                  <a:pt x="4815651" y="6317193"/>
                  <a:pt x="4794958" y="6296399"/>
                  <a:pt x="4751504" y="6296399"/>
                </a:cubicBezTo>
                <a:close/>
                <a:moveTo>
                  <a:pt x="4422899" y="6296399"/>
                </a:moveTo>
                <a:cubicBezTo>
                  <a:pt x="4376419" y="6296399"/>
                  <a:pt x="4338738" y="6340620"/>
                  <a:pt x="4338738" y="6395171"/>
                </a:cubicBezTo>
                <a:cubicBezTo>
                  <a:pt x="4338738" y="6449722"/>
                  <a:pt x="4376419" y="6493943"/>
                  <a:pt x="4422899" y="6493943"/>
                </a:cubicBezTo>
                <a:cubicBezTo>
                  <a:pt x="4469380" y="6493943"/>
                  <a:pt x="4507060" y="6449722"/>
                  <a:pt x="4507060" y="6395171"/>
                </a:cubicBezTo>
                <a:cubicBezTo>
                  <a:pt x="4507060" y="6340620"/>
                  <a:pt x="4469380" y="6296399"/>
                  <a:pt x="4422899" y="6296399"/>
                </a:cubicBezTo>
                <a:close/>
                <a:moveTo>
                  <a:pt x="4206945" y="6270683"/>
                </a:moveTo>
                <a:cubicBezTo>
                  <a:pt x="4206945" y="6270683"/>
                  <a:pt x="4206945" y="6270683"/>
                  <a:pt x="4223310" y="6270683"/>
                </a:cubicBezTo>
                <a:cubicBezTo>
                  <a:pt x="4253994" y="6270683"/>
                  <a:pt x="4266267" y="6291600"/>
                  <a:pt x="4266267" y="6310425"/>
                </a:cubicBezTo>
                <a:cubicBezTo>
                  <a:pt x="4266267" y="6333435"/>
                  <a:pt x="4247857" y="6348076"/>
                  <a:pt x="4221264" y="6348076"/>
                </a:cubicBezTo>
                <a:cubicBezTo>
                  <a:pt x="4198763" y="6350168"/>
                  <a:pt x="4184444" y="6348076"/>
                  <a:pt x="4176261" y="6348076"/>
                </a:cubicBezTo>
                <a:cubicBezTo>
                  <a:pt x="4176261" y="6348076"/>
                  <a:pt x="4176261" y="6348076"/>
                  <a:pt x="4176261" y="6272775"/>
                </a:cubicBezTo>
                <a:cubicBezTo>
                  <a:pt x="4180353" y="6270683"/>
                  <a:pt x="4190581" y="6270683"/>
                  <a:pt x="4206945" y="6270683"/>
                </a:cubicBezTo>
                <a:close/>
                <a:moveTo>
                  <a:pt x="4583182" y="6258994"/>
                </a:moveTo>
                <a:cubicBezTo>
                  <a:pt x="4583182" y="6258994"/>
                  <a:pt x="4583182" y="6258994"/>
                  <a:pt x="4554472" y="6265238"/>
                </a:cubicBezTo>
                <a:cubicBezTo>
                  <a:pt x="4550371" y="6267320"/>
                  <a:pt x="4548320" y="6269402"/>
                  <a:pt x="4548320" y="6271482"/>
                </a:cubicBezTo>
                <a:cubicBezTo>
                  <a:pt x="4548320" y="6271482"/>
                  <a:pt x="4548320" y="6271482"/>
                  <a:pt x="4548320" y="6302704"/>
                </a:cubicBezTo>
                <a:cubicBezTo>
                  <a:pt x="4548320" y="6302704"/>
                  <a:pt x="4548320" y="6302704"/>
                  <a:pt x="4531914" y="6302704"/>
                </a:cubicBezTo>
                <a:cubicBezTo>
                  <a:pt x="4527813" y="6302704"/>
                  <a:pt x="4525762" y="6304786"/>
                  <a:pt x="4525762" y="6308949"/>
                </a:cubicBezTo>
                <a:cubicBezTo>
                  <a:pt x="4525762" y="6308949"/>
                  <a:pt x="4525762" y="6308949"/>
                  <a:pt x="4525762" y="6333927"/>
                </a:cubicBezTo>
                <a:cubicBezTo>
                  <a:pt x="4525762" y="6338090"/>
                  <a:pt x="4527813" y="6340171"/>
                  <a:pt x="4531914" y="6340171"/>
                </a:cubicBezTo>
                <a:cubicBezTo>
                  <a:pt x="4531914" y="6340171"/>
                  <a:pt x="4531914" y="6340171"/>
                  <a:pt x="4548320" y="6340171"/>
                </a:cubicBezTo>
                <a:cubicBezTo>
                  <a:pt x="4548320" y="6340171"/>
                  <a:pt x="4548320" y="6340171"/>
                  <a:pt x="4548320" y="6423430"/>
                </a:cubicBezTo>
                <a:cubicBezTo>
                  <a:pt x="4548320" y="6479629"/>
                  <a:pt x="4562675" y="6496281"/>
                  <a:pt x="4603689" y="6496281"/>
                </a:cubicBezTo>
                <a:cubicBezTo>
                  <a:pt x="4613943" y="6496281"/>
                  <a:pt x="4626247" y="6492118"/>
                  <a:pt x="4636500" y="6492118"/>
                </a:cubicBezTo>
                <a:cubicBezTo>
                  <a:pt x="4640602" y="6490037"/>
                  <a:pt x="4642652" y="6487955"/>
                  <a:pt x="4642652" y="6483792"/>
                </a:cubicBezTo>
                <a:cubicBezTo>
                  <a:pt x="4642652" y="6483792"/>
                  <a:pt x="4642652" y="6483792"/>
                  <a:pt x="4640602" y="6460896"/>
                </a:cubicBezTo>
                <a:cubicBezTo>
                  <a:pt x="4640602" y="6456733"/>
                  <a:pt x="4638551" y="6452570"/>
                  <a:pt x="4634449" y="6452570"/>
                </a:cubicBezTo>
                <a:cubicBezTo>
                  <a:pt x="4628297" y="6452570"/>
                  <a:pt x="4618044" y="6454652"/>
                  <a:pt x="4609841" y="6454652"/>
                </a:cubicBezTo>
                <a:cubicBezTo>
                  <a:pt x="4591385" y="6454652"/>
                  <a:pt x="4591385" y="6444245"/>
                  <a:pt x="4591385" y="6417185"/>
                </a:cubicBezTo>
                <a:cubicBezTo>
                  <a:pt x="4591385" y="6417185"/>
                  <a:pt x="4591385" y="6417185"/>
                  <a:pt x="4591385" y="6340171"/>
                </a:cubicBezTo>
                <a:cubicBezTo>
                  <a:pt x="4591385" y="6340171"/>
                  <a:pt x="4591385" y="6340171"/>
                  <a:pt x="4634449" y="6340171"/>
                </a:cubicBezTo>
                <a:cubicBezTo>
                  <a:pt x="4638551" y="6340171"/>
                  <a:pt x="4640602" y="6338090"/>
                  <a:pt x="4640602" y="6333927"/>
                </a:cubicBezTo>
                <a:cubicBezTo>
                  <a:pt x="4640602" y="6333927"/>
                  <a:pt x="4640602" y="6333927"/>
                  <a:pt x="4640602" y="6308949"/>
                </a:cubicBezTo>
                <a:cubicBezTo>
                  <a:pt x="4640602" y="6304786"/>
                  <a:pt x="4638551" y="6302704"/>
                  <a:pt x="4634449" y="6302704"/>
                </a:cubicBezTo>
                <a:cubicBezTo>
                  <a:pt x="4634449" y="6302704"/>
                  <a:pt x="4634449" y="6302704"/>
                  <a:pt x="4591385" y="6302704"/>
                </a:cubicBezTo>
                <a:cubicBezTo>
                  <a:pt x="4591385" y="6302704"/>
                  <a:pt x="4591385" y="6302704"/>
                  <a:pt x="4591385" y="6265238"/>
                </a:cubicBezTo>
                <a:cubicBezTo>
                  <a:pt x="4591385" y="6263157"/>
                  <a:pt x="4589334" y="6261075"/>
                  <a:pt x="4589334" y="6258994"/>
                </a:cubicBezTo>
                <a:cubicBezTo>
                  <a:pt x="4587283" y="6258994"/>
                  <a:pt x="4585232" y="6258994"/>
                  <a:pt x="4583182" y="6258994"/>
                </a:cubicBezTo>
                <a:close/>
                <a:moveTo>
                  <a:pt x="4217278" y="6229772"/>
                </a:moveTo>
                <a:cubicBezTo>
                  <a:pt x="4206968" y="6229772"/>
                  <a:pt x="4176038" y="6229772"/>
                  <a:pt x="4136861" y="6233924"/>
                </a:cubicBezTo>
                <a:cubicBezTo>
                  <a:pt x="4134798" y="6233924"/>
                  <a:pt x="4130674" y="6238076"/>
                  <a:pt x="4130674" y="6242228"/>
                </a:cubicBezTo>
                <a:cubicBezTo>
                  <a:pt x="4130674" y="6242228"/>
                  <a:pt x="4130674" y="6242228"/>
                  <a:pt x="4130674" y="6483040"/>
                </a:cubicBezTo>
                <a:cubicBezTo>
                  <a:pt x="4130674" y="6487192"/>
                  <a:pt x="4134798" y="6489268"/>
                  <a:pt x="4138922" y="6489268"/>
                </a:cubicBezTo>
                <a:cubicBezTo>
                  <a:pt x="4138922" y="6489268"/>
                  <a:pt x="4138922" y="6489268"/>
                  <a:pt x="4167790" y="6489268"/>
                </a:cubicBezTo>
                <a:cubicBezTo>
                  <a:pt x="4171914" y="6489268"/>
                  <a:pt x="4176038" y="6487192"/>
                  <a:pt x="4176038" y="6483040"/>
                </a:cubicBezTo>
                <a:cubicBezTo>
                  <a:pt x="4176038" y="6483040"/>
                  <a:pt x="4176038" y="6483040"/>
                  <a:pt x="4176038" y="6387546"/>
                </a:cubicBezTo>
                <a:cubicBezTo>
                  <a:pt x="4184286" y="6387546"/>
                  <a:pt x="4202844" y="6389621"/>
                  <a:pt x="4225526" y="6389621"/>
                </a:cubicBezTo>
                <a:cubicBezTo>
                  <a:pt x="4225526" y="6389621"/>
                  <a:pt x="4225526" y="6389621"/>
                  <a:pt x="4266766" y="6485115"/>
                </a:cubicBezTo>
                <a:cubicBezTo>
                  <a:pt x="4268828" y="6489268"/>
                  <a:pt x="4270890" y="6489268"/>
                  <a:pt x="4272952" y="6489268"/>
                </a:cubicBezTo>
                <a:cubicBezTo>
                  <a:pt x="4272952" y="6489268"/>
                  <a:pt x="4272952" y="6489268"/>
                  <a:pt x="4305944" y="6489268"/>
                </a:cubicBezTo>
                <a:cubicBezTo>
                  <a:pt x="4310068" y="6489268"/>
                  <a:pt x="4312130" y="6489268"/>
                  <a:pt x="4312130" y="6487192"/>
                </a:cubicBezTo>
                <a:cubicBezTo>
                  <a:pt x="4314192" y="6485115"/>
                  <a:pt x="4314192" y="6483040"/>
                  <a:pt x="4314192" y="6480964"/>
                </a:cubicBezTo>
                <a:lnTo>
                  <a:pt x="4266766" y="6377166"/>
                </a:lnTo>
                <a:cubicBezTo>
                  <a:pt x="4297696" y="6362634"/>
                  <a:pt x="4312130" y="6339798"/>
                  <a:pt x="4312130" y="6308658"/>
                </a:cubicBezTo>
                <a:cubicBezTo>
                  <a:pt x="4312130" y="6273367"/>
                  <a:pt x="4295634" y="6229772"/>
                  <a:pt x="4223464" y="6229772"/>
                </a:cubicBezTo>
                <a:cubicBezTo>
                  <a:pt x="4223464" y="6229772"/>
                  <a:pt x="4221402" y="6229772"/>
                  <a:pt x="4217278" y="6229772"/>
                </a:cubicBezTo>
                <a:close/>
                <a:moveTo>
                  <a:pt x="5579833" y="6196766"/>
                </a:moveTo>
                <a:cubicBezTo>
                  <a:pt x="5581894" y="6194705"/>
                  <a:pt x="5586015" y="6194705"/>
                  <a:pt x="5588076" y="6196766"/>
                </a:cubicBezTo>
                <a:cubicBezTo>
                  <a:pt x="5631344" y="6207067"/>
                  <a:pt x="5664312" y="6225611"/>
                  <a:pt x="5695218" y="6258579"/>
                </a:cubicBezTo>
                <a:cubicBezTo>
                  <a:pt x="5697278" y="6260639"/>
                  <a:pt x="5699339" y="6262699"/>
                  <a:pt x="5699339" y="6264760"/>
                </a:cubicBezTo>
                <a:cubicBezTo>
                  <a:pt x="5697278" y="6268880"/>
                  <a:pt x="5695218" y="6268880"/>
                  <a:pt x="5691097" y="6270941"/>
                </a:cubicBezTo>
                <a:cubicBezTo>
                  <a:pt x="5600438" y="6314210"/>
                  <a:pt x="5600438" y="6314210"/>
                  <a:pt x="5600438" y="6314210"/>
                </a:cubicBezTo>
                <a:cubicBezTo>
                  <a:pt x="5596317" y="6316270"/>
                  <a:pt x="5592196" y="6316270"/>
                  <a:pt x="5590136" y="6316270"/>
                </a:cubicBezTo>
                <a:cubicBezTo>
                  <a:pt x="5588076" y="6314210"/>
                  <a:pt x="5586015" y="6310089"/>
                  <a:pt x="5586015" y="6305968"/>
                </a:cubicBezTo>
                <a:cubicBezTo>
                  <a:pt x="5577773" y="6205007"/>
                  <a:pt x="5577773" y="6205007"/>
                  <a:pt x="5577773" y="6205007"/>
                </a:cubicBezTo>
                <a:cubicBezTo>
                  <a:pt x="5577773" y="6200886"/>
                  <a:pt x="5577773" y="6198826"/>
                  <a:pt x="5579833" y="6196766"/>
                </a:cubicBezTo>
                <a:close/>
                <a:moveTo>
                  <a:pt x="5522498" y="6195995"/>
                </a:moveTo>
                <a:cubicBezTo>
                  <a:pt x="5524043" y="6195738"/>
                  <a:pt x="5525589" y="6195738"/>
                  <a:pt x="5526619" y="6196770"/>
                </a:cubicBezTo>
                <a:cubicBezTo>
                  <a:pt x="5526619" y="6198835"/>
                  <a:pt x="5528679" y="6200900"/>
                  <a:pt x="5528679" y="6207095"/>
                </a:cubicBezTo>
                <a:cubicBezTo>
                  <a:pt x="5520438" y="6308283"/>
                  <a:pt x="5520438" y="6308283"/>
                  <a:pt x="5520438" y="6308283"/>
                </a:cubicBezTo>
                <a:cubicBezTo>
                  <a:pt x="5520438" y="6312413"/>
                  <a:pt x="5518377" y="6314478"/>
                  <a:pt x="5516316" y="6316543"/>
                </a:cubicBezTo>
                <a:cubicBezTo>
                  <a:pt x="5512196" y="6318608"/>
                  <a:pt x="5510135" y="6318608"/>
                  <a:pt x="5506015" y="6316543"/>
                </a:cubicBezTo>
                <a:cubicBezTo>
                  <a:pt x="5415355" y="6271112"/>
                  <a:pt x="5415355" y="6271112"/>
                  <a:pt x="5415355" y="6271112"/>
                </a:cubicBezTo>
                <a:cubicBezTo>
                  <a:pt x="5411235" y="6271112"/>
                  <a:pt x="5409174" y="6269047"/>
                  <a:pt x="5407114" y="6264917"/>
                </a:cubicBezTo>
                <a:cubicBezTo>
                  <a:pt x="5407114" y="6262851"/>
                  <a:pt x="5409174" y="6260787"/>
                  <a:pt x="5411235" y="6258721"/>
                </a:cubicBezTo>
                <a:cubicBezTo>
                  <a:pt x="5442141" y="6225681"/>
                  <a:pt x="5475108" y="6207095"/>
                  <a:pt x="5518377" y="6196770"/>
                </a:cubicBezTo>
                <a:cubicBezTo>
                  <a:pt x="5519407" y="6196770"/>
                  <a:pt x="5520952" y="6196254"/>
                  <a:pt x="5522498" y="6195995"/>
                </a:cubicBezTo>
                <a:close/>
                <a:moveTo>
                  <a:pt x="5553811" y="6160806"/>
                </a:moveTo>
                <a:cubicBezTo>
                  <a:pt x="5434058" y="6160806"/>
                  <a:pt x="5336980" y="6258932"/>
                  <a:pt x="5336980" y="6379976"/>
                </a:cubicBezTo>
                <a:cubicBezTo>
                  <a:pt x="5336980" y="6501019"/>
                  <a:pt x="5434058" y="6599145"/>
                  <a:pt x="5553811" y="6599145"/>
                </a:cubicBezTo>
                <a:cubicBezTo>
                  <a:pt x="5673564" y="6599145"/>
                  <a:pt x="5770643" y="6501019"/>
                  <a:pt x="5770643" y="6379976"/>
                </a:cubicBezTo>
                <a:cubicBezTo>
                  <a:pt x="5770643" y="6258932"/>
                  <a:pt x="5673564" y="6160806"/>
                  <a:pt x="5553811" y="6160806"/>
                </a:cubicBezTo>
                <a:close/>
                <a:moveTo>
                  <a:pt x="5553226" y="6129247"/>
                </a:moveTo>
                <a:cubicBezTo>
                  <a:pt x="5689441" y="6129247"/>
                  <a:pt x="5799865" y="6240979"/>
                  <a:pt x="5799865" y="6378808"/>
                </a:cubicBezTo>
                <a:cubicBezTo>
                  <a:pt x="5799865" y="6516636"/>
                  <a:pt x="5689441" y="6628369"/>
                  <a:pt x="5553226" y="6628369"/>
                </a:cubicBezTo>
                <a:cubicBezTo>
                  <a:pt x="5417012" y="6628369"/>
                  <a:pt x="5306588" y="6516636"/>
                  <a:pt x="5306588" y="6378808"/>
                </a:cubicBezTo>
                <a:cubicBezTo>
                  <a:pt x="5306588" y="6240979"/>
                  <a:pt x="5417012" y="6129247"/>
                  <a:pt x="5553226" y="6129247"/>
                </a:cubicBezTo>
                <a:close/>
                <a:moveTo>
                  <a:pt x="5540303" y="6050671"/>
                </a:moveTo>
                <a:cubicBezTo>
                  <a:pt x="5532077" y="6065220"/>
                  <a:pt x="5527964" y="6083926"/>
                  <a:pt x="5527964" y="6100554"/>
                </a:cubicBezTo>
                <a:cubicBezTo>
                  <a:pt x="5523850" y="6100554"/>
                  <a:pt x="5507398" y="6102632"/>
                  <a:pt x="5505342" y="6104711"/>
                </a:cubicBezTo>
                <a:cubicBezTo>
                  <a:pt x="5499172" y="6086005"/>
                  <a:pt x="5490946" y="6069377"/>
                  <a:pt x="5478607" y="6058985"/>
                </a:cubicBezTo>
                <a:cubicBezTo>
                  <a:pt x="5478607" y="6056906"/>
                  <a:pt x="5478607" y="6056906"/>
                  <a:pt x="5478607" y="6056906"/>
                </a:cubicBezTo>
                <a:cubicBezTo>
                  <a:pt x="5476550" y="6058985"/>
                  <a:pt x="5476550" y="6058985"/>
                  <a:pt x="5476550" y="6058985"/>
                </a:cubicBezTo>
                <a:cubicBezTo>
                  <a:pt x="5470381" y="6058985"/>
                  <a:pt x="5462155" y="6061063"/>
                  <a:pt x="5455985" y="6063142"/>
                </a:cubicBezTo>
                <a:cubicBezTo>
                  <a:pt x="5455985" y="6065220"/>
                  <a:pt x="5455985" y="6065220"/>
                  <a:pt x="5455985" y="6065220"/>
                </a:cubicBezTo>
                <a:cubicBezTo>
                  <a:pt x="5453928" y="6073534"/>
                  <a:pt x="5451872" y="6081848"/>
                  <a:pt x="5451872" y="6090162"/>
                </a:cubicBezTo>
                <a:cubicBezTo>
                  <a:pt x="5451872" y="6100554"/>
                  <a:pt x="5453928" y="6108868"/>
                  <a:pt x="5455985" y="6117182"/>
                </a:cubicBezTo>
                <a:cubicBezTo>
                  <a:pt x="5453928" y="6117182"/>
                  <a:pt x="5437476" y="6125495"/>
                  <a:pt x="5435420" y="6125495"/>
                </a:cubicBezTo>
                <a:cubicBezTo>
                  <a:pt x="5425137" y="6110946"/>
                  <a:pt x="5412798" y="6096397"/>
                  <a:pt x="5398402" y="6090162"/>
                </a:cubicBezTo>
                <a:cubicBezTo>
                  <a:pt x="5398402" y="6088083"/>
                  <a:pt x="5398402" y="6088083"/>
                  <a:pt x="5398402" y="6088083"/>
                </a:cubicBezTo>
                <a:cubicBezTo>
                  <a:pt x="5396346" y="6088083"/>
                  <a:pt x="5396346" y="6088083"/>
                  <a:pt x="5396346" y="6088083"/>
                </a:cubicBezTo>
                <a:cubicBezTo>
                  <a:pt x="5390176" y="6092240"/>
                  <a:pt x="5384006" y="6096397"/>
                  <a:pt x="5377837" y="6100554"/>
                </a:cubicBezTo>
                <a:cubicBezTo>
                  <a:pt x="5377837" y="6100554"/>
                  <a:pt x="5377837" y="6102632"/>
                  <a:pt x="5377837" y="6102632"/>
                </a:cubicBezTo>
                <a:cubicBezTo>
                  <a:pt x="5377837" y="6119260"/>
                  <a:pt x="5381950" y="6135888"/>
                  <a:pt x="5390176" y="6152515"/>
                </a:cubicBezTo>
                <a:cubicBezTo>
                  <a:pt x="5388120" y="6154594"/>
                  <a:pt x="5375780" y="6162908"/>
                  <a:pt x="5373724" y="6164986"/>
                </a:cubicBezTo>
                <a:cubicBezTo>
                  <a:pt x="5361385" y="6152515"/>
                  <a:pt x="5344932" y="6142123"/>
                  <a:pt x="5330536" y="6137966"/>
                </a:cubicBezTo>
                <a:cubicBezTo>
                  <a:pt x="5328480" y="6137966"/>
                  <a:pt x="5328480" y="6137966"/>
                  <a:pt x="5328480" y="6137966"/>
                </a:cubicBezTo>
                <a:cubicBezTo>
                  <a:pt x="5328480" y="6140044"/>
                  <a:pt x="5328480" y="6140044"/>
                  <a:pt x="5328480" y="6140044"/>
                </a:cubicBezTo>
                <a:cubicBezTo>
                  <a:pt x="5322310" y="6142123"/>
                  <a:pt x="5316140" y="6148358"/>
                  <a:pt x="5312027" y="6154594"/>
                </a:cubicBezTo>
                <a:cubicBezTo>
                  <a:pt x="5312027" y="6156672"/>
                  <a:pt x="5312027" y="6156672"/>
                  <a:pt x="5312027" y="6156672"/>
                </a:cubicBezTo>
                <a:cubicBezTo>
                  <a:pt x="5316140" y="6171221"/>
                  <a:pt x="5326423" y="6187849"/>
                  <a:pt x="5338763" y="6202398"/>
                </a:cubicBezTo>
                <a:cubicBezTo>
                  <a:pt x="5336706" y="6202398"/>
                  <a:pt x="5326423" y="6216947"/>
                  <a:pt x="5324366" y="6219026"/>
                </a:cubicBezTo>
                <a:cubicBezTo>
                  <a:pt x="5309971" y="6210712"/>
                  <a:pt x="5291462" y="6206555"/>
                  <a:pt x="5275010" y="6206555"/>
                </a:cubicBezTo>
                <a:cubicBezTo>
                  <a:pt x="5272953" y="6206555"/>
                  <a:pt x="5272953" y="6206555"/>
                  <a:pt x="5272953" y="6206555"/>
                </a:cubicBezTo>
                <a:cubicBezTo>
                  <a:pt x="5268840" y="6210712"/>
                  <a:pt x="5264727" y="6219026"/>
                  <a:pt x="5262671" y="6225261"/>
                </a:cubicBezTo>
                <a:cubicBezTo>
                  <a:pt x="5262671" y="6227340"/>
                  <a:pt x="5262671" y="6227340"/>
                  <a:pt x="5262671" y="6227340"/>
                </a:cubicBezTo>
                <a:cubicBezTo>
                  <a:pt x="5270897" y="6241888"/>
                  <a:pt x="5283236" y="6254359"/>
                  <a:pt x="5299688" y="6264752"/>
                </a:cubicBezTo>
                <a:cubicBezTo>
                  <a:pt x="5297632" y="6266830"/>
                  <a:pt x="5291462" y="6281379"/>
                  <a:pt x="5291462" y="6283458"/>
                </a:cubicBezTo>
                <a:cubicBezTo>
                  <a:pt x="5272953" y="6279301"/>
                  <a:pt x="5254444" y="6279301"/>
                  <a:pt x="5240049" y="6283458"/>
                </a:cubicBezTo>
                <a:cubicBezTo>
                  <a:pt x="5237992" y="6283458"/>
                  <a:pt x="5237992" y="6283458"/>
                  <a:pt x="5237992" y="6283458"/>
                </a:cubicBezTo>
                <a:cubicBezTo>
                  <a:pt x="5237992" y="6285536"/>
                  <a:pt x="5237992" y="6285536"/>
                  <a:pt x="5237992" y="6285536"/>
                </a:cubicBezTo>
                <a:cubicBezTo>
                  <a:pt x="5235936" y="6291772"/>
                  <a:pt x="5233879" y="6300085"/>
                  <a:pt x="5231823" y="6306320"/>
                </a:cubicBezTo>
                <a:cubicBezTo>
                  <a:pt x="5233879" y="6308399"/>
                  <a:pt x="5233879" y="6308399"/>
                  <a:pt x="5233879" y="6308399"/>
                </a:cubicBezTo>
                <a:cubicBezTo>
                  <a:pt x="5244162" y="6318791"/>
                  <a:pt x="5260614" y="6329184"/>
                  <a:pt x="5277066" y="6333340"/>
                </a:cubicBezTo>
                <a:cubicBezTo>
                  <a:pt x="5277066" y="6335419"/>
                  <a:pt x="5275010" y="6354125"/>
                  <a:pt x="5275010" y="6356204"/>
                </a:cubicBezTo>
                <a:cubicBezTo>
                  <a:pt x="5256501" y="6356204"/>
                  <a:pt x="5237992" y="6360360"/>
                  <a:pt x="5225653" y="6368675"/>
                </a:cubicBezTo>
                <a:cubicBezTo>
                  <a:pt x="5223596" y="6368675"/>
                  <a:pt x="5223596" y="6368675"/>
                  <a:pt x="5223596" y="6368675"/>
                </a:cubicBezTo>
                <a:cubicBezTo>
                  <a:pt x="5223596" y="6370752"/>
                  <a:pt x="5223596" y="6370752"/>
                  <a:pt x="5223596" y="6370752"/>
                </a:cubicBezTo>
                <a:cubicBezTo>
                  <a:pt x="5223596" y="6372831"/>
                  <a:pt x="5223596" y="6376988"/>
                  <a:pt x="5223596" y="6381145"/>
                </a:cubicBezTo>
                <a:cubicBezTo>
                  <a:pt x="5223596" y="6385302"/>
                  <a:pt x="5223596" y="6389459"/>
                  <a:pt x="5223596" y="6391537"/>
                </a:cubicBezTo>
                <a:cubicBezTo>
                  <a:pt x="5223596" y="6393616"/>
                  <a:pt x="5223596" y="6393616"/>
                  <a:pt x="5223596" y="6393616"/>
                </a:cubicBezTo>
                <a:cubicBezTo>
                  <a:pt x="5225653" y="6393616"/>
                  <a:pt x="5225653" y="6393616"/>
                  <a:pt x="5225653" y="6393616"/>
                </a:cubicBezTo>
                <a:cubicBezTo>
                  <a:pt x="5237992" y="6401930"/>
                  <a:pt x="5256501" y="6406087"/>
                  <a:pt x="5275010" y="6406087"/>
                </a:cubicBezTo>
                <a:cubicBezTo>
                  <a:pt x="5275010" y="6410243"/>
                  <a:pt x="5277066" y="6426871"/>
                  <a:pt x="5279123" y="6428949"/>
                </a:cubicBezTo>
                <a:cubicBezTo>
                  <a:pt x="5260614" y="6435184"/>
                  <a:pt x="5244162" y="6443498"/>
                  <a:pt x="5233879" y="6455969"/>
                </a:cubicBezTo>
                <a:cubicBezTo>
                  <a:pt x="5231823" y="6455969"/>
                  <a:pt x="5231823" y="6455969"/>
                  <a:pt x="5231823" y="6455969"/>
                </a:cubicBezTo>
                <a:cubicBezTo>
                  <a:pt x="5231823" y="6458048"/>
                  <a:pt x="5231823" y="6458048"/>
                  <a:pt x="5231823" y="6458048"/>
                </a:cubicBezTo>
                <a:cubicBezTo>
                  <a:pt x="5233879" y="6464283"/>
                  <a:pt x="5235936" y="6472597"/>
                  <a:pt x="5237992" y="6478833"/>
                </a:cubicBezTo>
                <a:cubicBezTo>
                  <a:pt x="5240049" y="6478833"/>
                  <a:pt x="5240049" y="6478833"/>
                  <a:pt x="5240049" y="6478833"/>
                </a:cubicBezTo>
                <a:cubicBezTo>
                  <a:pt x="5254444" y="6485068"/>
                  <a:pt x="5275010" y="6482989"/>
                  <a:pt x="5291462" y="6478833"/>
                </a:cubicBezTo>
                <a:cubicBezTo>
                  <a:pt x="5291462" y="6480910"/>
                  <a:pt x="5299688" y="6497539"/>
                  <a:pt x="5299688" y="6499616"/>
                </a:cubicBezTo>
                <a:cubicBezTo>
                  <a:pt x="5285292" y="6507930"/>
                  <a:pt x="5270897" y="6522480"/>
                  <a:pt x="5262671" y="6537029"/>
                </a:cubicBezTo>
                <a:cubicBezTo>
                  <a:pt x="5262671" y="6539107"/>
                  <a:pt x="5262671" y="6539107"/>
                  <a:pt x="5262671" y="6539107"/>
                </a:cubicBezTo>
                <a:cubicBezTo>
                  <a:pt x="5264727" y="6543265"/>
                  <a:pt x="5270897" y="6551578"/>
                  <a:pt x="5275010" y="6557813"/>
                </a:cubicBezTo>
                <a:cubicBezTo>
                  <a:pt x="5291462" y="6557813"/>
                  <a:pt x="5309971" y="6553657"/>
                  <a:pt x="5326423" y="6543265"/>
                </a:cubicBezTo>
                <a:cubicBezTo>
                  <a:pt x="5326423" y="6545342"/>
                  <a:pt x="5336706" y="6559892"/>
                  <a:pt x="5338763" y="6561971"/>
                </a:cubicBezTo>
                <a:cubicBezTo>
                  <a:pt x="5326423" y="6574441"/>
                  <a:pt x="5316140" y="6591068"/>
                  <a:pt x="5312027" y="6607697"/>
                </a:cubicBezTo>
                <a:cubicBezTo>
                  <a:pt x="5314084" y="6609774"/>
                  <a:pt x="5314084" y="6609774"/>
                  <a:pt x="5314084" y="6609774"/>
                </a:cubicBezTo>
                <a:cubicBezTo>
                  <a:pt x="5316140" y="6613932"/>
                  <a:pt x="5324366" y="6620167"/>
                  <a:pt x="5328480" y="6624324"/>
                </a:cubicBezTo>
                <a:cubicBezTo>
                  <a:pt x="5330536" y="6624324"/>
                  <a:pt x="5330536" y="6624324"/>
                  <a:pt x="5330536" y="6624324"/>
                </a:cubicBezTo>
                <a:cubicBezTo>
                  <a:pt x="5344932" y="6620167"/>
                  <a:pt x="5361385" y="6611853"/>
                  <a:pt x="5375780" y="6597304"/>
                </a:cubicBezTo>
                <a:cubicBezTo>
                  <a:pt x="5377837" y="6599383"/>
                  <a:pt x="5390176" y="6609774"/>
                  <a:pt x="5392233" y="6611853"/>
                </a:cubicBezTo>
                <a:cubicBezTo>
                  <a:pt x="5384006" y="6628480"/>
                  <a:pt x="5379894" y="6645109"/>
                  <a:pt x="5379894" y="6661736"/>
                </a:cubicBezTo>
                <a:cubicBezTo>
                  <a:pt x="5379894" y="6661736"/>
                  <a:pt x="5379894" y="6663815"/>
                  <a:pt x="5379894" y="6663815"/>
                </a:cubicBezTo>
                <a:cubicBezTo>
                  <a:pt x="5384006" y="6667971"/>
                  <a:pt x="5392233" y="6672129"/>
                  <a:pt x="5398402" y="6674206"/>
                </a:cubicBezTo>
                <a:cubicBezTo>
                  <a:pt x="5398402" y="6676285"/>
                  <a:pt x="5398402" y="6676285"/>
                  <a:pt x="5398402" y="6676285"/>
                </a:cubicBezTo>
                <a:cubicBezTo>
                  <a:pt x="5400459" y="6674206"/>
                  <a:pt x="5400459" y="6674206"/>
                  <a:pt x="5400459" y="6674206"/>
                </a:cubicBezTo>
                <a:cubicBezTo>
                  <a:pt x="5414854" y="6665893"/>
                  <a:pt x="5427194" y="6653422"/>
                  <a:pt x="5437476" y="6636795"/>
                </a:cubicBezTo>
                <a:cubicBezTo>
                  <a:pt x="5439533" y="6638873"/>
                  <a:pt x="5453928" y="6645109"/>
                  <a:pt x="5455985" y="6645109"/>
                </a:cubicBezTo>
                <a:cubicBezTo>
                  <a:pt x="5453928" y="6653422"/>
                  <a:pt x="5453928" y="6663815"/>
                  <a:pt x="5453928" y="6672129"/>
                </a:cubicBezTo>
                <a:cubicBezTo>
                  <a:pt x="5453928" y="6680442"/>
                  <a:pt x="5453928" y="6690835"/>
                  <a:pt x="5455985" y="6697070"/>
                </a:cubicBezTo>
                <a:cubicBezTo>
                  <a:pt x="5455985" y="6699148"/>
                  <a:pt x="5455985" y="6699148"/>
                  <a:pt x="5455985" y="6699148"/>
                </a:cubicBezTo>
                <a:cubicBezTo>
                  <a:pt x="5458042" y="6699148"/>
                  <a:pt x="5458042" y="6699148"/>
                  <a:pt x="5458042" y="6699148"/>
                </a:cubicBezTo>
                <a:cubicBezTo>
                  <a:pt x="5462155" y="6701227"/>
                  <a:pt x="5472437" y="6703305"/>
                  <a:pt x="5478607" y="6705383"/>
                </a:cubicBezTo>
                <a:cubicBezTo>
                  <a:pt x="5480663" y="6705383"/>
                  <a:pt x="5480663" y="6705383"/>
                  <a:pt x="5480663" y="6705383"/>
                </a:cubicBezTo>
                <a:cubicBezTo>
                  <a:pt x="5490946" y="6692913"/>
                  <a:pt x="5501229" y="6676285"/>
                  <a:pt x="5505342" y="6659658"/>
                </a:cubicBezTo>
                <a:cubicBezTo>
                  <a:pt x="5507398" y="6659658"/>
                  <a:pt x="5525907" y="6661736"/>
                  <a:pt x="5527964" y="6661736"/>
                </a:cubicBezTo>
                <a:cubicBezTo>
                  <a:pt x="5527964" y="6680442"/>
                  <a:pt x="5532077" y="6699148"/>
                  <a:pt x="5540303" y="6713697"/>
                </a:cubicBezTo>
                <a:cubicBezTo>
                  <a:pt x="5542359" y="6713697"/>
                  <a:pt x="5542359" y="6713697"/>
                  <a:pt x="5542359" y="6713697"/>
                </a:cubicBezTo>
                <a:cubicBezTo>
                  <a:pt x="5548529" y="6713697"/>
                  <a:pt x="5558812" y="6713697"/>
                  <a:pt x="5562925" y="6713697"/>
                </a:cubicBezTo>
                <a:cubicBezTo>
                  <a:pt x="5564982" y="6713697"/>
                  <a:pt x="5564982" y="6713697"/>
                  <a:pt x="5564982" y="6713697"/>
                </a:cubicBezTo>
                <a:cubicBezTo>
                  <a:pt x="5573208" y="6699148"/>
                  <a:pt x="5577321" y="6680442"/>
                  <a:pt x="5579378" y="6661736"/>
                </a:cubicBezTo>
                <a:cubicBezTo>
                  <a:pt x="5581434" y="6661736"/>
                  <a:pt x="5597886" y="6659658"/>
                  <a:pt x="5599943" y="6659658"/>
                </a:cubicBezTo>
                <a:cubicBezTo>
                  <a:pt x="5604056" y="6676285"/>
                  <a:pt x="5614338" y="6692913"/>
                  <a:pt x="5626678" y="6705383"/>
                </a:cubicBezTo>
                <a:cubicBezTo>
                  <a:pt x="5632847" y="6703305"/>
                  <a:pt x="5643130" y="6701227"/>
                  <a:pt x="5647243" y="6699148"/>
                </a:cubicBezTo>
                <a:cubicBezTo>
                  <a:pt x="5649300" y="6699148"/>
                  <a:pt x="5649300" y="6699148"/>
                  <a:pt x="5649300" y="6699148"/>
                </a:cubicBezTo>
                <a:cubicBezTo>
                  <a:pt x="5651356" y="6690835"/>
                  <a:pt x="5651356" y="6680442"/>
                  <a:pt x="5651356" y="6672129"/>
                </a:cubicBezTo>
                <a:cubicBezTo>
                  <a:pt x="5651356" y="6663815"/>
                  <a:pt x="5651356" y="6653422"/>
                  <a:pt x="5649300" y="6645109"/>
                </a:cubicBezTo>
                <a:cubicBezTo>
                  <a:pt x="5651356" y="6645109"/>
                  <a:pt x="5667808" y="6638873"/>
                  <a:pt x="5669865" y="6636795"/>
                </a:cubicBezTo>
                <a:cubicBezTo>
                  <a:pt x="5678091" y="6653422"/>
                  <a:pt x="5692487" y="6665893"/>
                  <a:pt x="5706882" y="6674206"/>
                </a:cubicBezTo>
                <a:cubicBezTo>
                  <a:pt x="5713052" y="6672129"/>
                  <a:pt x="5721278" y="6667971"/>
                  <a:pt x="5725391" y="6663815"/>
                </a:cubicBezTo>
                <a:cubicBezTo>
                  <a:pt x="5727448" y="6661736"/>
                  <a:pt x="5727448" y="6661736"/>
                  <a:pt x="5727448" y="6661736"/>
                </a:cubicBezTo>
                <a:cubicBezTo>
                  <a:pt x="5727448" y="6661736"/>
                  <a:pt x="5727448" y="6661736"/>
                  <a:pt x="5727448" y="6659658"/>
                </a:cubicBezTo>
                <a:cubicBezTo>
                  <a:pt x="5727448" y="6645109"/>
                  <a:pt x="5721278" y="6626403"/>
                  <a:pt x="5713052" y="6611853"/>
                </a:cubicBezTo>
                <a:cubicBezTo>
                  <a:pt x="5715108" y="6609774"/>
                  <a:pt x="5727448" y="6599383"/>
                  <a:pt x="5729504" y="6597304"/>
                </a:cubicBezTo>
                <a:cubicBezTo>
                  <a:pt x="5743900" y="6609774"/>
                  <a:pt x="5760352" y="6620167"/>
                  <a:pt x="5774748" y="6624324"/>
                </a:cubicBezTo>
                <a:cubicBezTo>
                  <a:pt x="5776805" y="6624324"/>
                  <a:pt x="5776805" y="6624324"/>
                  <a:pt x="5776805" y="6624324"/>
                </a:cubicBezTo>
                <a:cubicBezTo>
                  <a:pt x="5780918" y="6620167"/>
                  <a:pt x="5789144" y="6613932"/>
                  <a:pt x="5791201" y="6607697"/>
                </a:cubicBezTo>
                <a:cubicBezTo>
                  <a:pt x="5793257" y="6607697"/>
                  <a:pt x="5793257" y="6607697"/>
                  <a:pt x="5793257" y="6607697"/>
                </a:cubicBezTo>
                <a:cubicBezTo>
                  <a:pt x="5789144" y="6591068"/>
                  <a:pt x="5778861" y="6574441"/>
                  <a:pt x="5766522" y="6561971"/>
                </a:cubicBezTo>
                <a:cubicBezTo>
                  <a:pt x="5768579" y="6559892"/>
                  <a:pt x="5778861" y="6545342"/>
                  <a:pt x="5778861" y="6543265"/>
                </a:cubicBezTo>
                <a:cubicBezTo>
                  <a:pt x="5795314" y="6551578"/>
                  <a:pt x="5813822" y="6557813"/>
                  <a:pt x="5830275" y="6557813"/>
                </a:cubicBezTo>
                <a:cubicBezTo>
                  <a:pt x="5832331" y="6555735"/>
                  <a:pt x="5832331" y="6555735"/>
                  <a:pt x="5832331" y="6555735"/>
                </a:cubicBezTo>
                <a:cubicBezTo>
                  <a:pt x="5834388" y="6551578"/>
                  <a:pt x="5840557" y="6543265"/>
                  <a:pt x="5842614" y="6537029"/>
                </a:cubicBezTo>
                <a:cubicBezTo>
                  <a:pt x="5842614" y="6534951"/>
                  <a:pt x="5842614" y="6534951"/>
                  <a:pt x="5842614" y="6534951"/>
                </a:cubicBezTo>
                <a:cubicBezTo>
                  <a:pt x="5834388" y="6522480"/>
                  <a:pt x="5819992" y="6507930"/>
                  <a:pt x="5805596" y="6499616"/>
                </a:cubicBezTo>
                <a:cubicBezTo>
                  <a:pt x="5805596" y="6495460"/>
                  <a:pt x="5813822" y="6480910"/>
                  <a:pt x="5813822" y="6478833"/>
                </a:cubicBezTo>
                <a:cubicBezTo>
                  <a:pt x="5830275" y="6482989"/>
                  <a:pt x="5848784" y="6482989"/>
                  <a:pt x="5865236" y="6478833"/>
                </a:cubicBezTo>
                <a:cubicBezTo>
                  <a:pt x="5867292" y="6478833"/>
                  <a:pt x="5867292" y="6478833"/>
                  <a:pt x="5867292" y="6478833"/>
                </a:cubicBezTo>
                <a:cubicBezTo>
                  <a:pt x="5869349" y="6472597"/>
                  <a:pt x="5871405" y="6464283"/>
                  <a:pt x="5871405" y="6458048"/>
                </a:cubicBezTo>
                <a:cubicBezTo>
                  <a:pt x="5871405" y="6455969"/>
                  <a:pt x="5871405" y="6455969"/>
                  <a:pt x="5871405" y="6455969"/>
                </a:cubicBezTo>
                <a:cubicBezTo>
                  <a:pt x="5861123" y="6443498"/>
                  <a:pt x="5844670" y="6435184"/>
                  <a:pt x="5826162" y="6428949"/>
                </a:cubicBezTo>
                <a:cubicBezTo>
                  <a:pt x="5828218" y="6426871"/>
                  <a:pt x="5830275" y="6410243"/>
                  <a:pt x="5830275" y="6408165"/>
                </a:cubicBezTo>
                <a:cubicBezTo>
                  <a:pt x="5848784" y="6408165"/>
                  <a:pt x="5867292" y="6401930"/>
                  <a:pt x="5879632" y="6393616"/>
                </a:cubicBezTo>
                <a:cubicBezTo>
                  <a:pt x="5881688" y="6393616"/>
                  <a:pt x="5881688" y="6393616"/>
                  <a:pt x="5881688" y="6393616"/>
                </a:cubicBezTo>
                <a:cubicBezTo>
                  <a:pt x="5881688" y="6389459"/>
                  <a:pt x="5881688" y="6385302"/>
                  <a:pt x="5881688" y="6381145"/>
                </a:cubicBezTo>
                <a:cubicBezTo>
                  <a:pt x="5881688" y="6379066"/>
                  <a:pt x="5881688" y="6374910"/>
                  <a:pt x="5881688" y="6370752"/>
                </a:cubicBezTo>
                <a:cubicBezTo>
                  <a:pt x="5879632" y="6370752"/>
                  <a:pt x="5879632" y="6370752"/>
                  <a:pt x="5879632" y="6370752"/>
                </a:cubicBezTo>
                <a:cubicBezTo>
                  <a:pt x="5867292" y="6362439"/>
                  <a:pt x="5848784" y="6356204"/>
                  <a:pt x="5830275" y="6356204"/>
                </a:cubicBezTo>
                <a:cubicBezTo>
                  <a:pt x="5830275" y="6354125"/>
                  <a:pt x="5828218" y="6337498"/>
                  <a:pt x="5828218" y="6335419"/>
                </a:cubicBezTo>
                <a:cubicBezTo>
                  <a:pt x="5844670" y="6329184"/>
                  <a:pt x="5861123" y="6320870"/>
                  <a:pt x="5871405" y="6308399"/>
                </a:cubicBezTo>
                <a:cubicBezTo>
                  <a:pt x="5873462" y="6308399"/>
                  <a:pt x="5873462" y="6308399"/>
                  <a:pt x="5873462" y="6308399"/>
                </a:cubicBezTo>
                <a:cubicBezTo>
                  <a:pt x="5873462" y="6306320"/>
                  <a:pt x="5873462" y="6306320"/>
                  <a:pt x="5873462" y="6306320"/>
                </a:cubicBezTo>
                <a:cubicBezTo>
                  <a:pt x="5871405" y="6300085"/>
                  <a:pt x="5869349" y="6291772"/>
                  <a:pt x="5867292" y="6285536"/>
                </a:cubicBezTo>
                <a:cubicBezTo>
                  <a:pt x="5865236" y="6285536"/>
                  <a:pt x="5865236" y="6285536"/>
                  <a:pt x="5865236" y="6285536"/>
                </a:cubicBezTo>
                <a:cubicBezTo>
                  <a:pt x="5850840" y="6279301"/>
                  <a:pt x="5832331" y="6281379"/>
                  <a:pt x="5813822" y="6285536"/>
                </a:cubicBezTo>
                <a:cubicBezTo>
                  <a:pt x="5813822" y="6283458"/>
                  <a:pt x="5807653" y="6266830"/>
                  <a:pt x="5805596" y="6264752"/>
                </a:cubicBezTo>
                <a:cubicBezTo>
                  <a:pt x="5822049" y="6256438"/>
                  <a:pt x="5834388" y="6241888"/>
                  <a:pt x="5842614" y="6227340"/>
                </a:cubicBezTo>
                <a:cubicBezTo>
                  <a:pt x="5842614" y="6225261"/>
                  <a:pt x="5842614" y="6225261"/>
                  <a:pt x="5842614" y="6225261"/>
                </a:cubicBezTo>
                <a:cubicBezTo>
                  <a:pt x="5840557" y="6221104"/>
                  <a:pt x="5836444" y="6212790"/>
                  <a:pt x="5832331" y="6206555"/>
                </a:cubicBezTo>
                <a:cubicBezTo>
                  <a:pt x="5830275" y="6206555"/>
                  <a:pt x="5830275" y="6206555"/>
                  <a:pt x="5830275" y="6206555"/>
                </a:cubicBezTo>
                <a:cubicBezTo>
                  <a:pt x="5813822" y="6206555"/>
                  <a:pt x="5795314" y="6210712"/>
                  <a:pt x="5780918" y="6219026"/>
                </a:cubicBezTo>
                <a:cubicBezTo>
                  <a:pt x="5778861" y="6219026"/>
                  <a:pt x="5768579" y="6204476"/>
                  <a:pt x="5766522" y="6202398"/>
                </a:cubicBezTo>
                <a:cubicBezTo>
                  <a:pt x="5778861" y="6189927"/>
                  <a:pt x="5789144" y="6173300"/>
                  <a:pt x="5793257" y="6156672"/>
                </a:cubicBezTo>
                <a:cubicBezTo>
                  <a:pt x="5793257" y="6154594"/>
                  <a:pt x="5793257" y="6154594"/>
                  <a:pt x="5793257" y="6154594"/>
                </a:cubicBezTo>
                <a:cubicBezTo>
                  <a:pt x="5789144" y="6150437"/>
                  <a:pt x="5782975" y="6144201"/>
                  <a:pt x="5776805" y="6140044"/>
                </a:cubicBezTo>
                <a:cubicBezTo>
                  <a:pt x="5760352" y="6144201"/>
                  <a:pt x="5743900" y="6152515"/>
                  <a:pt x="5731561" y="6164986"/>
                </a:cubicBezTo>
                <a:cubicBezTo>
                  <a:pt x="5729504" y="6164986"/>
                  <a:pt x="5715108" y="6154594"/>
                  <a:pt x="5713052" y="6152515"/>
                </a:cubicBezTo>
                <a:cubicBezTo>
                  <a:pt x="5723334" y="6135888"/>
                  <a:pt x="5727448" y="6119260"/>
                  <a:pt x="5727448" y="6102632"/>
                </a:cubicBezTo>
                <a:cubicBezTo>
                  <a:pt x="5727448" y="6102632"/>
                  <a:pt x="5727448" y="6100554"/>
                  <a:pt x="5727448" y="6100554"/>
                </a:cubicBezTo>
                <a:cubicBezTo>
                  <a:pt x="5721278" y="6096397"/>
                  <a:pt x="5713052" y="6092240"/>
                  <a:pt x="5708939" y="6090162"/>
                </a:cubicBezTo>
                <a:cubicBezTo>
                  <a:pt x="5706882" y="6088083"/>
                  <a:pt x="5706882" y="6088083"/>
                  <a:pt x="5706882" y="6088083"/>
                </a:cubicBezTo>
                <a:cubicBezTo>
                  <a:pt x="5706882" y="6090162"/>
                  <a:pt x="5706882" y="6090162"/>
                  <a:pt x="5706882" y="6090162"/>
                </a:cubicBezTo>
                <a:cubicBezTo>
                  <a:pt x="5692487" y="6096397"/>
                  <a:pt x="5680147" y="6110946"/>
                  <a:pt x="5669865" y="6125495"/>
                </a:cubicBezTo>
                <a:cubicBezTo>
                  <a:pt x="5667808" y="6125495"/>
                  <a:pt x="5651356" y="6119260"/>
                  <a:pt x="5649300" y="6117182"/>
                </a:cubicBezTo>
                <a:cubicBezTo>
                  <a:pt x="5651356" y="6108868"/>
                  <a:pt x="5653412" y="6100554"/>
                  <a:pt x="5653412" y="6090162"/>
                </a:cubicBezTo>
                <a:cubicBezTo>
                  <a:pt x="5653412" y="6081848"/>
                  <a:pt x="5651356" y="6073534"/>
                  <a:pt x="5649300" y="6065220"/>
                </a:cubicBezTo>
                <a:cubicBezTo>
                  <a:pt x="5649300" y="6063142"/>
                  <a:pt x="5649300" y="6063142"/>
                  <a:pt x="5649300" y="6063142"/>
                </a:cubicBezTo>
                <a:cubicBezTo>
                  <a:pt x="5647243" y="6063142"/>
                  <a:pt x="5647243" y="6063142"/>
                  <a:pt x="5647243" y="6063142"/>
                </a:cubicBezTo>
                <a:cubicBezTo>
                  <a:pt x="5643130" y="6061063"/>
                  <a:pt x="5634904" y="6058985"/>
                  <a:pt x="5626678" y="6058985"/>
                </a:cubicBezTo>
                <a:cubicBezTo>
                  <a:pt x="5614338" y="6069377"/>
                  <a:pt x="5604056" y="6086005"/>
                  <a:pt x="5599943" y="6104711"/>
                </a:cubicBezTo>
                <a:cubicBezTo>
                  <a:pt x="5597886" y="6102632"/>
                  <a:pt x="5581434" y="6100554"/>
                  <a:pt x="5577321" y="6100554"/>
                </a:cubicBezTo>
                <a:cubicBezTo>
                  <a:pt x="5577321" y="6083926"/>
                  <a:pt x="5573208" y="6065220"/>
                  <a:pt x="5564982" y="6050671"/>
                </a:cubicBezTo>
                <a:cubicBezTo>
                  <a:pt x="5562925" y="6050671"/>
                  <a:pt x="5562925" y="6050671"/>
                  <a:pt x="5562925" y="6050671"/>
                </a:cubicBezTo>
                <a:cubicBezTo>
                  <a:pt x="5556756" y="6048592"/>
                  <a:pt x="5548529" y="6048592"/>
                  <a:pt x="5542359" y="6050671"/>
                </a:cubicBezTo>
                <a:cubicBezTo>
                  <a:pt x="5540303" y="6050671"/>
                  <a:pt x="5540303" y="6050671"/>
                  <a:pt x="5540303" y="6050671"/>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437437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51A1306-839E-4BE0-95C1-D0AB7509740E}"/>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240D857C-E5F1-4BDC-8A99-7B246164353F}"/>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170906"/>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487A99E-EF5B-439A-BE3B-E777CA5DFBD6}"/>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Freeform: Shape 5">
            <a:extLst>
              <a:ext uri="{FF2B5EF4-FFF2-40B4-BE49-F238E27FC236}">
                <a16:creationId xmlns:a16="http://schemas.microsoft.com/office/drawing/2014/main" id="{0EEDB4C5-4D50-4C91-B9A5-A9BCE42BF8DE}"/>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01055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Picture Placeholder 11">
            <a:extLst>
              <a:ext uri="{FF2B5EF4-FFF2-40B4-BE49-F238E27FC236}">
                <a16:creationId xmlns:a16="http://schemas.microsoft.com/office/drawing/2014/main" id="{D58ED7BC-1EA4-4387-82A7-BFEBF7FA13EF}"/>
              </a:ext>
            </a:extLst>
          </p:cNvPr>
          <p:cNvSpPr>
            <a:spLocks noGrp="1"/>
          </p:cNvSpPr>
          <p:nvPr>
            <p:ph type="pic" sz="quarter" idx="13"/>
          </p:nvPr>
        </p:nvSpPr>
        <p:spPr>
          <a:xfrm>
            <a:off x="0" y="2403336"/>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DA9A7530-18B5-41FC-A93D-F8CA8070C837}"/>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3913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35B401B-8986-425F-87D2-9CDF185F587E}"/>
              </a:ext>
            </a:extLst>
          </p:cNvPr>
          <p:cNvSpPr>
            <a:spLocks noGrp="1"/>
          </p:cNvSpPr>
          <p:nvPr>
            <p:ph type="pic" sz="quarter" idx="16"/>
          </p:nvPr>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reeform: Shape 7">
            <a:extLst>
              <a:ext uri="{FF2B5EF4-FFF2-40B4-BE49-F238E27FC236}">
                <a16:creationId xmlns:a16="http://schemas.microsoft.com/office/drawing/2014/main" id="{B7A25AB8-018D-4AE5-A574-6BAA008440FD}"/>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396179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Freeform: Shape 8">
            <a:extLst>
              <a:ext uri="{FF2B5EF4-FFF2-40B4-BE49-F238E27FC236}">
                <a16:creationId xmlns:a16="http://schemas.microsoft.com/office/drawing/2014/main" id="{82C86F38-D8C8-456F-8A72-3A2DD495DC6F}"/>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97146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reeform: Shape 9">
            <a:extLst>
              <a:ext uri="{FF2B5EF4-FFF2-40B4-BE49-F238E27FC236}">
                <a16:creationId xmlns:a16="http://schemas.microsoft.com/office/drawing/2014/main" id="{4CD36CFD-F607-4420-9136-F367C25BD39E}"/>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77682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91018"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1" r:id="rId3"/>
    <p:sldLayoutId id="2147483663" r:id="rId4"/>
    <p:sldLayoutId id="2147483664" r:id="rId5"/>
    <p:sldLayoutId id="2147483668" r:id="rId6"/>
    <p:sldLayoutId id="2147483666" r:id="rId7"/>
    <p:sldLayoutId id="2147483667" r:id="rId8"/>
    <p:sldLayoutId id="2147483655" r:id="rId9"/>
    <p:sldLayoutId id="2147483678" r:id="rId10"/>
    <p:sldLayoutId id="2147483650" r:id="rId11"/>
    <p:sldLayoutId id="2147483673" r:id="rId12"/>
    <p:sldLayoutId id="2147483659" r:id="rId13"/>
    <p:sldLayoutId id="2147483676" r:id="rId14"/>
    <p:sldLayoutId id="2147483652" r:id="rId15"/>
    <p:sldLayoutId id="2147483657" r:id="rId16"/>
    <p:sldLayoutId id="2147483662" r:id="rId17"/>
    <p:sldLayoutId id="2147483670" r:id="rId18"/>
    <p:sldLayoutId id="2147483672" r:id="rId19"/>
    <p:sldLayoutId id="2147483656" r:id="rId20"/>
    <p:sldLayoutId id="2147483674" r:id="rId21"/>
    <p:sldLayoutId id="2147483658" r:id="rId22"/>
    <p:sldLayoutId id="2147483661" r:id="rId23"/>
    <p:sldLayoutId id="2147483675" r:id="rId24"/>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0.xml"/><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 Target="slide3.xml"/><Relationship Id="rId7" Type="http://schemas.openxmlformats.org/officeDocument/2006/relationships/slide" Target="slide14.xm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slide" Target="slide8.xml"/><Relationship Id="rId5" Type="http://schemas.openxmlformats.org/officeDocument/2006/relationships/slide" Target="slide4.xml"/><Relationship Id="rId10" Type="http://schemas.openxmlformats.org/officeDocument/2006/relationships/slide" Target="slide30.xml"/><Relationship Id="rId4" Type="http://schemas.openxmlformats.org/officeDocument/2006/relationships/slide" Target="slide6.xml"/><Relationship Id="rId9" Type="http://schemas.openxmlformats.org/officeDocument/2006/relationships/slide" Target="slide2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hyperlink" Target="mailto:claims@rotary.org" TargetMode="External"/><Relationship Id="rId2" Type="http://schemas.openxmlformats.org/officeDocument/2006/relationships/notesSlide" Target="../notesSlides/notesSlide31.xml"/><Relationship Id="rId1" Type="http://schemas.openxmlformats.org/officeDocument/2006/relationships/slideLayout" Target="../slideLayouts/slideLayout22.xml"/><Relationship Id="rId6" Type="http://schemas.openxmlformats.org/officeDocument/2006/relationships/hyperlink" Target="mailto:insurance@rotary.org" TargetMode="External"/><Relationship Id="rId5" Type="http://schemas.openxmlformats.org/officeDocument/2006/relationships/hyperlink" Target="mailto:rotary@ajg.com" TargetMode="External"/><Relationship Id="rId4" Type="http://schemas.openxmlformats.org/officeDocument/2006/relationships/hyperlink" Target="https://rotary.ajg.com/"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rotary.ajg.com/" TargetMode="External"/><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29.jpg"/></Relationships>
</file>

<file path=ppt/slides/_rels/slide3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hyperlink" Target="mailto:insurance@rotary.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10CC1E90-C869-4CF9-949E-130BA82B53D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3582" r="13582"/>
          <a:stretch>
            <a:fillRect/>
          </a:stretch>
        </p:blipFill>
        <p:spPr/>
      </p:pic>
      <p:sp>
        <p:nvSpPr>
          <p:cNvPr id="28" name="Text Placeholder 27">
            <a:extLst>
              <a:ext uri="{FF2B5EF4-FFF2-40B4-BE49-F238E27FC236}">
                <a16:creationId xmlns:a16="http://schemas.microsoft.com/office/drawing/2014/main" id="{8FB2C63F-7FEF-455A-BD2C-6BA934A0A096}"/>
              </a:ext>
            </a:extLst>
          </p:cNvPr>
          <p:cNvSpPr>
            <a:spLocks noGrp="1"/>
          </p:cNvSpPr>
          <p:nvPr>
            <p:ph type="body" sz="quarter" idx="14"/>
          </p:nvPr>
        </p:nvSpPr>
        <p:spPr>
          <a:xfrm>
            <a:off x="0" y="1"/>
            <a:ext cx="12192000" cy="6857998"/>
          </a:xfrm>
        </p:spPr>
        <p:txBody>
          <a:bodyPr/>
          <a:lstStyle/>
          <a:p>
            <a:r>
              <a:rPr lang="en-US" dirty="0"/>
              <a:t>U.S. Rotary CLUB &amp; District Liability Insurance Program</a:t>
            </a:r>
          </a:p>
        </p:txBody>
      </p:sp>
      <p:sp>
        <p:nvSpPr>
          <p:cNvPr id="27" name="Subtitle 26">
            <a:extLst>
              <a:ext uri="{FF2B5EF4-FFF2-40B4-BE49-F238E27FC236}">
                <a16:creationId xmlns:a16="http://schemas.microsoft.com/office/drawing/2014/main" id="{51EAD650-B77B-4A4D-9365-935832106CD2}"/>
              </a:ext>
            </a:extLst>
          </p:cNvPr>
          <p:cNvSpPr>
            <a:spLocks noGrp="1"/>
          </p:cNvSpPr>
          <p:nvPr>
            <p:ph type="subTitle" idx="1"/>
          </p:nvPr>
        </p:nvSpPr>
        <p:spPr>
          <a:xfrm>
            <a:off x="829733" y="5036702"/>
            <a:ext cx="10532534" cy="561665"/>
          </a:xfrm>
        </p:spPr>
        <p:txBody>
          <a:bodyPr>
            <a:normAutofit/>
          </a:bodyPr>
          <a:lstStyle/>
          <a:p>
            <a:pPr algn="l">
              <a:tabLst>
                <a:tab pos="233363" algn="l"/>
                <a:tab pos="10058400" algn="r"/>
              </a:tabLst>
            </a:pPr>
            <a:r>
              <a:rPr lang="en-US" sz="2800" b="1" dirty="0">
                <a:solidFill>
                  <a:srgbClr val="005DAA"/>
                </a:solidFill>
              </a:rPr>
              <a:t>	July 2021	Risk Management</a:t>
            </a:r>
          </a:p>
        </p:txBody>
      </p:sp>
      <p:pic>
        <p:nvPicPr>
          <p:cNvPr id="12" name="Picture 11">
            <a:extLst>
              <a:ext uri="{FF2B5EF4-FFF2-40B4-BE49-F238E27FC236}">
                <a16:creationId xmlns:a16="http://schemas.microsoft.com/office/drawing/2014/main" id="{D7BB3911-B5B5-46C4-A9F5-1217DF3FA811}"/>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0160001" y="182229"/>
            <a:ext cx="1734030" cy="1740912"/>
          </a:xfrm>
          <a:prstGeom prst="rect">
            <a:avLst/>
          </a:prstGeom>
          <a:effectLst>
            <a:outerShdw blurRad="342900" dist="50800" dir="5400000" algn="ctr" rotWithShape="0">
              <a:srgbClr val="000000">
                <a:alpha val="46000"/>
              </a:srgbClr>
            </a:outerShdw>
          </a:effectLst>
        </p:spPr>
      </p:pic>
    </p:spTree>
    <p:extLst>
      <p:ext uri="{BB962C8B-B14F-4D97-AF65-F5344CB8AC3E}">
        <p14:creationId xmlns:p14="http://schemas.microsoft.com/office/powerpoint/2010/main" val="3867125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3A7767A-85CB-4318-805B-E79C41A8AF5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877" r="877"/>
          <a:stretch>
            <a:fillRect/>
          </a:stretch>
        </p:blipFill>
        <p:spPr>
          <a:xfrm>
            <a:off x="-1794934" y="0"/>
            <a:ext cx="13986934" cy="7867650"/>
          </a:xfrm>
        </p:spPr>
      </p:pic>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6096001" y="0"/>
            <a:ext cx="6096000" cy="6858000"/>
          </a:xfrm>
          <a:solidFill>
            <a:srgbClr val="48595D">
              <a:alpha val="80000"/>
            </a:srgbClr>
          </a:solidFill>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879771" y="1923828"/>
            <a:ext cx="4978400" cy="1135062"/>
          </a:xfrm>
        </p:spPr>
        <p:txBody>
          <a:bodyPr/>
          <a:lstStyle/>
          <a:p>
            <a:r>
              <a:rPr lang="en-US" dirty="0"/>
              <a:t>Liquor liability</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871304" y="3165922"/>
            <a:ext cx="4986867" cy="2494654"/>
          </a:xfrm>
        </p:spPr>
        <p:txBody>
          <a:bodyPr>
            <a:normAutofit fontScale="92500" lnSpcReduction="10000"/>
          </a:bodyPr>
          <a:lstStyle/>
          <a:p>
            <a:pPr lvl="0"/>
            <a:r>
              <a:rPr lang="en-US" sz="2400" dirty="0">
                <a:cs typeface="Arial" panose="020B0604020202020204" pitchFamily="34" charset="0"/>
              </a:rPr>
              <a:t>The Program provides liquor liability coverage for bodily injury or property damage to a third party arising from the selling, serving or furnishing of alcoholic beverages, subject to policy terms and conditions.</a:t>
            </a:r>
            <a:r>
              <a:rPr lang="en-US" sz="2400" dirty="0">
                <a:solidFill>
                  <a:schemeClr val="tx1"/>
                </a:solidFill>
              </a:rPr>
              <a:t> </a:t>
            </a:r>
            <a:r>
              <a:rPr lang="en-US" dirty="0">
                <a:cs typeface="Arial" panose="020B0604020202020204" pitchFamily="34" charset="0"/>
              </a:rPr>
              <a:t>It is expected that all applicable laws be followed, including ensuring proper licensing with all applicable governmental bodies. </a:t>
            </a:r>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10</a:t>
            </a:fld>
            <a:endParaRPr lang="en-US" dirty="0"/>
          </a:p>
        </p:txBody>
      </p:sp>
    </p:spTree>
    <p:extLst>
      <p:ext uri="{BB962C8B-B14F-4D97-AF65-F5344CB8AC3E}">
        <p14:creationId xmlns:p14="http://schemas.microsoft.com/office/powerpoint/2010/main" val="192998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CB2C2F24-9068-498D-886D-991CA8D8D2F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341" r="20341"/>
          <a:stretch>
            <a:fillRect/>
          </a:stretch>
        </p:blipFill>
        <p:spPr>
          <a:xfrm flipH="1">
            <a:off x="-1" y="0"/>
            <a:ext cx="7258050" cy="6858000"/>
          </a:xfrm>
        </p:spPr>
      </p:pic>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6096001" y="0"/>
            <a:ext cx="6096000" cy="6858000"/>
          </a:xfrm>
          <a:solidFill>
            <a:srgbClr val="48595D"/>
          </a:solidFill>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879771" y="1923828"/>
            <a:ext cx="4978400" cy="1135062"/>
          </a:xfrm>
        </p:spPr>
        <p:txBody>
          <a:bodyPr/>
          <a:lstStyle/>
          <a:p>
            <a:pPr lvl="0"/>
            <a:r>
              <a:rPr lang="en-US" dirty="0"/>
              <a:t>Non-owned &amp; rented autos</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871304" y="3165922"/>
            <a:ext cx="4986867" cy="2494654"/>
          </a:xfrm>
        </p:spPr>
        <p:txBody>
          <a:bodyPr>
            <a:normAutofit fontScale="92500"/>
          </a:bodyPr>
          <a:lstStyle/>
          <a:p>
            <a:r>
              <a:rPr lang="en-US" dirty="0"/>
              <a:t>The Program provides </a:t>
            </a:r>
            <a:r>
              <a:rPr lang="en-US" b="1" u="sng" dirty="0"/>
              <a:t>excess</a:t>
            </a:r>
            <a:r>
              <a:rPr lang="en-US" dirty="0"/>
              <a:t> liability coverage for the use of rented and non-owned autos, above any other valid and collectible insurance on the auto.  </a:t>
            </a:r>
          </a:p>
          <a:p>
            <a:endParaRPr lang="en-US" dirty="0"/>
          </a:p>
          <a:p>
            <a:r>
              <a:rPr lang="en-US" dirty="0"/>
              <a:t>When a trailer is attached to a vehicle, the vehicle owner’s insurance is primary.  </a:t>
            </a:r>
            <a:endParaRPr lang="en" dirty="0"/>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11</a:t>
            </a:fld>
            <a:endParaRPr lang="en-US" dirty="0"/>
          </a:p>
        </p:txBody>
      </p:sp>
    </p:spTree>
    <p:extLst>
      <p:ext uri="{BB962C8B-B14F-4D97-AF65-F5344CB8AC3E}">
        <p14:creationId xmlns:p14="http://schemas.microsoft.com/office/powerpoint/2010/main" val="488311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7CA4574-3ECA-4A2D-AE58-2F04A72D7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42"/>
            <a:ext cx="6529006" cy="6858000"/>
          </a:xfrm>
          <a:prstGeom prst="rect">
            <a:avLst/>
          </a:prstGeom>
        </p:spPr>
      </p:pic>
      <p:sp>
        <p:nvSpPr>
          <p:cNvPr id="9" name="Text Placeholder 8">
            <a:extLst>
              <a:ext uri="{FF2B5EF4-FFF2-40B4-BE49-F238E27FC236}">
                <a16:creationId xmlns:a16="http://schemas.microsoft.com/office/drawing/2014/main" id="{0A8BF560-B960-42AD-A2B0-F71B7C617BB3}"/>
              </a:ext>
            </a:extLst>
          </p:cNvPr>
          <p:cNvSpPr>
            <a:spLocks noGrp="1"/>
          </p:cNvSpPr>
          <p:nvPr>
            <p:ph type="body" sz="quarter" idx="14"/>
          </p:nvPr>
        </p:nvSpPr>
        <p:spPr>
          <a:xfrm>
            <a:off x="558800" y="1459366"/>
            <a:ext cx="4978400" cy="1135062"/>
          </a:xfrm>
        </p:spPr>
        <p:txBody>
          <a:bodyPr/>
          <a:lstStyle/>
          <a:p>
            <a:r>
              <a:rPr lang="en-US" dirty="0"/>
              <a:t>Medical payments</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type="subTitle" idx="1"/>
          </p:nvPr>
        </p:nvSpPr>
        <p:spPr>
          <a:xfrm>
            <a:off x="554567" y="2701460"/>
            <a:ext cx="4986867" cy="3141662"/>
          </a:xfrm>
        </p:spPr>
        <p:txBody>
          <a:bodyPr>
            <a:normAutofit/>
          </a:bodyPr>
          <a:lstStyle/>
          <a:p>
            <a:r>
              <a:rPr lang="en-US" dirty="0"/>
              <a:t>This coverage pays for medical expenses incurred by a third party for an injury sustained while not admitting fault.</a:t>
            </a:r>
            <a:br>
              <a:rPr lang="en-US" dirty="0"/>
            </a:br>
            <a:br>
              <a:rPr lang="en-US" dirty="0"/>
            </a:br>
            <a:r>
              <a:rPr lang="en-US" dirty="0"/>
              <a:t>The Program excludes medical payments for persons injured while practicing, instructing or participating in any athletic events or activities.</a:t>
            </a: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5"/>
          </p:nvPr>
        </p:nvSpPr>
        <p:spPr/>
        <p:txBody>
          <a:bodyPr/>
          <a:lstStyle/>
          <a:p>
            <a:fld id="{97A94E25-127B-4C48-AF96-44BA7B823777}" type="slidenum">
              <a:rPr lang="en-US" smtClean="0"/>
              <a:pPr/>
              <a:t>12</a:t>
            </a:fld>
            <a:endParaRPr lang="en-US" dirty="0"/>
          </a:p>
        </p:txBody>
      </p:sp>
    </p:spTree>
    <p:extLst>
      <p:ext uri="{BB962C8B-B14F-4D97-AF65-F5344CB8AC3E}">
        <p14:creationId xmlns:p14="http://schemas.microsoft.com/office/powerpoint/2010/main" val="36955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3A7767A-85CB-4318-805B-E79C41A8AF54}"/>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9728" t="5657" b="15084"/>
          <a:stretch/>
        </p:blipFill>
        <p:spPr>
          <a:xfrm>
            <a:off x="0" y="0"/>
            <a:ext cx="12192000" cy="6858000"/>
          </a:xfrm>
        </p:spPr>
      </p:pic>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6096001" y="0"/>
            <a:ext cx="6096000" cy="6858000"/>
          </a:xfrm>
          <a:solidFill>
            <a:srgbClr val="48595D">
              <a:alpha val="80000"/>
            </a:srgbClr>
          </a:solidFill>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879771" y="1923828"/>
            <a:ext cx="4978400" cy="1135062"/>
          </a:xfrm>
        </p:spPr>
        <p:txBody>
          <a:bodyPr/>
          <a:lstStyle/>
          <a:p>
            <a:r>
              <a:rPr lang="en-US" dirty="0"/>
              <a:t>Personal &amp; advertising injury</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871304" y="3165922"/>
            <a:ext cx="4986867" cy="2494654"/>
          </a:xfrm>
        </p:spPr>
        <p:txBody>
          <a:bodyPr>
            <a:normAutofit/>
          </a:bodyPr>
          <a:lstStyle/>
          <a:p>
            <a:pPr lvl="0"/>
            <a:r>
              <a:rPr lang="en-US" dirty="0">
                <a:cs typeface="Arial" panose="020B0604020202020204" pitchFamily="34" charset="0"/>
              </a:rPr>
              <a:t>Personal and Advertising injury includes copyright infringement in your “advertisement”. “Advertisement” means a notice that is broadcasted or published to the general public including material placed on the internet. </a:t>
            </a:r>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13</a:t>
            </a:fld>
            <a:endParaRPr lang="en-US" dirty="0"/>
          </a:p>
        </p:txBody>
      </p:sp>
    </p:spTree>
    <p:extLst>
      <p:ext uri="{BB962C8B-B14F-4D97-AF65-F5344CB8AC3E}">
        <p14:creationId xmlns:p14="http://schemas.microsoft.com/office/powerpoint/2010/main" val="176330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8595D"/>
        </a:solidFill>
        <a:effectLst/>
      </p:bgPr>
    </p:bg>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a:xfrm>
            <a:off x="12455832" y="7081834"/>
            <a:ext cx="3479800" cy="1135062"/>
          </a:xfrm>
        </p:spPr>
        <p:txBody>
          <a:bodyPr>
            <a:normAutofit fontScale="25000" lnSpcReduction="20000"/>
          </a:bodyPr>
          <a:lstStyle/>
          <a:p>
            <a:r>
              <a:rPr lang="en-US" dirty="0">
                <a:solidFill>
                  <a:schemeClr val="bg1"/>
                </a:solidFill>
              </a:rPr>
              <a:t>Common Coverages under General Liability:</a:t>
            </a:r>
          </a:p>
          <a:p>
            <a:pPr lvl="1"/>
            <a:r>
              <a:rPr lang="en-US" dirty="0">
                <a:solidFill>
                  <a:schemeClr val="bg1"/>
                </a:solidFill>
              </a:rPr>
              <a:t>Personal and Advertising injury which includes copyright infringement</a:t>
            </a:r>
          </a:p>
          <a:p>
            <a:pPr lvl="1"/>
            <a:r>
              <a:rPr lang="en-US" dirty="0">
                <a:solidFill>
                  <a:schemeClr val="bg1"/>
                </a:solidFill>
              </a:rPr>
              <a:t>Liquor Liability</a:t>
            </a:r>
          </a:p>
          <a:p>
            <a:pPr lvl="1"/>
            <a:r>
              <a:rPr lang="en-US" dirty="0">
                <a:solidFill>
                  <a:schemeClr val="bg1"/>
                </a:solidFill>
              </a:rPr>
              <a:t>Medical Payments (Med Pay)</a:t>
            </a:r>
          </a:p>
          <a:p>
            <a:pPr lvl="1"/>
            <a:r>
              <a:rPr lang="en-US" dirty="0">
                <a:solidFill>
                  <a:schemeClr val="bg1"/>
                </a:solidFill>
              </a:rPr>
              <a:t>Non-Owned / Rented Auto Liability</a:t>
            </a:r>
          </a:p>
          <a:p>
            <a:pPr lvl="1"/>
            <a:r>
              <a:rPr lang="en-US" dirty="0">
                <a:solidFill>
                  <a:schemeClr val="bg1"/>
                </a:solidFill>
              </a:rPr>
              <a:t>Abuse and Molestation</a:t>
            </a:r>
          </a:p>
        </p:txBody>
      </p:sp>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p:txBody>
          <a:bodyPr/>
          <a:lstStyle/>
          <a:p>
            <a:pPr lvl="0"/>
            <a:r>
              <a:rPr lang="en-US" dirty="0"/>
              <a:t>Directors &amp; Officers Liability (D&amp;O)</a:t>
            </a:r>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554567" y="3383632"/>
            <a:ext cx="5465233" cy="1975764"/>
          </a:xfrm>
        </p:spPr>
        <p:txBody>
          <a:bodyPr>
            <a:normAutofit/>
          </a:bodyPr>
          <a:lstStyle/>
          <a:p>
            <a:r>
              <a:rPr lang="en-US" dirty="0"/>
              <a:t>Provides coverage for claims made against club and district directors and officers for liability arising out of the performance of their duties, such as allegations of mismanagement of funds or failure to enforce bylaws.  </a:t>
            </a:r>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fld id="{97A94E25-127B-4C48-AF96-44BA7B823777}" type="slidenum">
              <a:rPr lang="en-US" smtClean="0"/>
              <a:pPr/>
              <a:t>14</a:t>
            </a:fld>
            <a:endParaRPr lang="en-US" dirty="0"/>
          </a:p>
        </p:txBody>
      </p:sp>
      <p:sp>
        <p:nvSpPr>
          <p:cNvPr id="9" name="Text Placeholder 12">
            <a:extLst>
              <a:ext uri="{FF2B5EF4-FFF2-40B4-BE49-F238E27FC236}">
                <a16:creationId xmlns:a16="http://schemas.microsoft.com/office/drawing/2014/main" id="{F3C82096-DD4D-48D3-9EA1-9FCDCA31075F}"/>
              </a:ext>
            </a:extLst>
          </p:cNvPr>
          <p:cNvSpPr txBox="1">
            <a:spLocks/>
          </p:cNvSpPr>
          <p:nvPr/>
        </p:nvSpPr>
        <p:spPr>
          <a:xfrm>
            <a:off x="6444343" y="2141538"/>
            <a:ext cx="4978400" cy="1135062"/>
          </a:xfrm>
          <a:prstGeom prst="rect">
            <a:avLst/>
          </a:prstGeom>
          <a:ln w="25400">
            <a:gradFill flip="none" rotWithShape="1">
              <a:gsLst>
                <a:gs pos="100000">
                  <a:schemeClr val="accent1">
                    <a:lumMod val="5000"/>
                    <a:lumOff val="95000"/>
                  </a:schemeClr>
                </a:gs>
                <a:gs pos="97000">
                  <a:schemeClr val="bg1">
                    <a:alpha val="0"/>
                  </a:schemeClr>
                </a:gs>
              </a:gsLst>
              <a:lin ang="5400000" scaled="1"/>
              <a:tileRect/>
            </a:gradFill>
          </a:ln>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cap="all" baseline="0">
                <a:solidFill>
                  <a:schemeClr val="bg1"/>
                </a:solidFill>
                <a:latin typeface="+mj-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Employment Practice Liability (EPL)</a:t>
            </a:r>
          </a:p>
        </p:txBody>
      </p:sp>
      <p:sp>
        <p:nvSpPr>
          <p:cNvPr id="10" name="Content Placeholder 22">
            <a:extLst>
              <a:ext uri="{FF2B5EF4-FFF2-40B4-BE49-F238E27FC236}">
                <a16:creationId xmlns:a16="http://schemas.microsoft.com/office/drawing/2014/main" id="{ADA9CA49-2D52-43AE-A81E-69E20054C802}"/>
              </a:ext>
            </a:extLst>
          </p:cNvPr>
          <p:cNvSpPr txBox="1">
            <a:spLocks/>
          </p:cNvSpPr>
          <p:nvPr/>
        </p:nvSpPr>
        <p:spPr>
          <a:xfrm>
            <a:off x="6440110" y="3383632"/>
            <a:ext cx="5465233" cy="1975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Provides coverage for claims arising out of club and district employment related practices.</a:t>
            </a:r>
          </a:p>
        </p:txBody>
      </p:sp>
      <p:sp>
        <p:nvSpPr>
          <p:cNvPr id="11" name="Content Placeholder 22">
            <a:extLst>
              <a:ext uri="{FF2B5EF4-FFF2-40B4-BE49-F238E27FC236}">
                <a16:creationId xmlns:a16="http://schemas.microsoft.com/office/drawing/2014/main" id="{0B10B957-AD68-4456-ADA5-C9C1922397E6}"/>
              </a:ext>
            </a:extLst>
          </p:cNvPr>
          <p:cNvSpPr txBox="1">
            <a:spLocks/>
          </p:cNvSpPr>
          <p:nvPr/>
        </p:nvSpPr>
        <p:spPr>
          <a:xfrm>
            <a:off x="706967" y="5945404"/>
            <a:ext cx="10715776" cy="5279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dirty="0"/>
              <a:t>Does not cover bodily injury or property damage.</a:t>
            </a:r>
          </a:p>
        </p:txBody>
      </p:sp>
    </p:spTree>
    <p:extLst>
      <p:ext uri="{BB962C8B-B14F-4D97-AF65-F5344CB8AC3E}">
        <p14:creationId xmlns:p14="http://schemas.microsoft.com/office/powerpoint/2010/main" val="111471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6A560B54-05FD-4179-9B72-1D04135B9C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19" t="8432" r="9823" b="42136"/>
          <a:stretch/>
        </p:blipFill>
        <p:spPr bwMode="auto">
          <a:xfrm>
            <a:off x="0" y="1540043"/>
            <a:ext cx="12192000" cy="5317957"/>
          </a:xfrm>
          <a:prstGeom prst="rect">
            <a:avLst/>
          </a:prstGeom>
          <a:pattFill prst="pct5">
            <a:fgClr>
              <a:schemeClr val="accent1"/>
            </a:fgClr>
            <a:bgClr>
              <a:schemeClr val="bg1"/>
            </a:bgClr>
          </a:pattFill>
        </p:spPr>
      </p:pic>
      <p:sp>
        <p:nvSpPr>
          <p:cNvPr id="6" name="Title 5">
            <a:extLst>
              <a:ext uri="{FF2B5EF4-FFF2-40B4-BE49-F238E27FC236}">
                <a16:creationId xmlns:a16="http://schemas.microsoft.com/office/drawing/2014/main" id="{3A4F2733-7847-4386-BFFD-2C447E835A7B}"/>
              </a:ext>
            </a:extLst>
          </p:cNvPr>
          <p:cNvSpPr>
            <a:spLocks noGrp="1"/>
          </p:cNvSpPr>
          <p:nvPr>
            <p:ph type="title"/>
          </p:nvPr>
        </p:nvSpPr>
        <p:spPr/>
        <p:txBody>
          <a:bodyPr/>
          <a:lstStyle/>
          <a:p>
            <a:pPr lvl="0" algn="ctr"/>
            <a:r>
              <a:rPr lang="en-US" dirty="0"/>
              <a:t>D&amp;O/EPL</a:t>
            </a:r>
            <a:br>
              <a:rPr lang="en-US" dirty="0"/>
            </a:br>
            <a:r>
              <a:rPr lang="en-US" sz="3200" dirty="0"/>
              <a:t>Who is covered?</a:t>
            </a:r>
            <a:endParaRPr lang="en-US" dirty="0"/>
          </a:p>
        </p:txBody>
      </p:sp>
      <p:sp>
        <p:nvSpPr>
          <p:cNvPr id="2" name="Slide Number Placeholder 1">
            <a:extLst>
              <a:ext uri="{FF2B5EF4-FFF2-40B4-BE49-F238E27FC236}">
                <a16:creationId xmlns:a16="http://schemas.microsoft.com/office/drawing/2014/main" id="{7A742345-1A84-4AE3-BA0C-6898183EEADC}"/>
              </a:ext>
            </a:extLst>
          </p:cNvPr>
          <p:cNvSpPr>
            <a:spLocks noGrp="1"/>
          </p:cNvSpPr>
          <p:nvPr>
            <p:ph type="sldNum" sz="quarter" idx="12"/>
          </p:nvPr>
        </p:nvSpPr>
        <p:spPr/>
        <p:txBody>
          <a:bodyPr/>
          <a:lstStyle/>
          <a:p>
            <a:fld id="{97A94E25-127B-4C48-AF96-44BA7B823777}" type="slidenum">
              <a:rPr lang="en-US" smtClean="0"/>
              <a:pPr/>
              <a:t>15</a:t>
            </a:fld>
            <a:endParaRPr lang="en-US" dirty="0"/>
          </a:p>
        </p:txBody>
      </p:sp>
      <p:sp>
        <p:nvSpPr>
          <p:cNvPr id="3" name="Rectangle 2">
            <a:extLst>
              <a:ext uri="{FF2B5EF4-FFF2-40B4-BE49-F238E27FC236}">
                <a16:creationId xmlns:a16="http://schemas.microsoft.com/office/drawing/2014/main" id="{DDE28D00-8B2D-4B97-A94F-F8A0ADD1EFF4}"/>
              </a:ext>
            </a:extLst>
          </p:cNvPr>
          <p:cNvSpPr/>
          <p:nvPr/>
        </p:nvSpPr>
        <p:spPr>
          <a:xfrm>
            <a:off x="0" y="1540044"/>
            <a:ext cx="12191999" cy="5317956"/>
          </a:xfrm>
          <a:prstGeom prst="rect">
            <a:avLst/>
          </a:prstGeom>
          <a:solidFill>
            <a:srgbClr val="48595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5FA3FB5-72CF-443C-A9B2-5F00DABCBEAC}"/>
              </a:ext>
            </a:extLst>
          </p:cNvPr>
          <p:cNvSpPr txBox="1"/>
          <p:nvPr/>
        </p:nvSpPr>
        <p:spPr>
          <a:xfrm>
            <a:off x="670554" y="2487735"/>
            <a:ext cx="337554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mj-lt"/>
                <a:ea typeface="Arial" charset="0"/>
                <a:cs typeface="Arial" panose="020B0604020202020204" pitchFamily="34" charset="0"/>
              </a:rPr>
              <a:t>Director</a:t>
            </a:r>
            <a:endParaRPr lang="en-US" sz="3300" b="1" dirty="0">
              <a:solidFill>
                <a:schemeClr val="bg1"/>
              </a:solidFill>
              <a:effectLst>
                <a:outerShdw blurRad="38100" dist="38100" dir="2700000" algn="tl">
                  <a:srgbClr val="000000">
                    <a:alpha val="43137"/>
                  </a:srgbClr>
                </a:outerShdw>
              </a:effectLst>
              <a:latin typeface="+mj-lt"/>
              <a:ea typeface="Arial" charset="0"/>
              <a:cs typeface="Arial" panose="020B0604020202020204" pitchFamily="34" charset="0"/>
            </a:endParaRPr>
          </a:p>
        </p:txBody>
      </p:sp>
      <p:sp>
        <p:nvSpPr>
          <p:cNvPr id="9" name="TextBox 8">
            <a:extLst>
              <a:ext uri="{FF2B5EF4-FFF2-40B4-BE49-F238E27FC236}">
                <a16:creationId xmlns:a16="http://schemas.microsoft.com/office/drawing/2014/main" id="{2671D133-2BBC-4349-AC63-E3F79866BE7E}"/>
              </a:ext>
            </a:extLst>
          </p:cNvPr>
          <p:cNvSpPr txBox="1"/>
          <p:nvPr/>
        </p:nvSpPr>
        <p:spPr>
          <a:xfrm>
            <a:off x="4409993" y="2491623"/>
            <a:ext cx="3242071"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mj-lt"/>
                <a:ea typeface="Arial" charset="0"/>
                <a:cs typeface="Arial" panose="020B0604020202020204" pitchFamily="34" charset="0"/>
              </a:rPr>
              <a:t>Trustee</a:t>
            </a:r>
            <a:endParaRPr lang="en-US" sz="3300" b="1" dirty="0">
              <a:solidFill>
                <a:schemeClr val="bg1"/>
              </a:solidFill>
              <a:effectLst>
                <a:outerShdw blurRad="38100" dist="38100" dir="2700000" algn="tl">
                  <a:srgbClr val="000000">
                    <a:alpha val="43137"/>
                  </a:srgbClr>
                </a:outerShdw>
              </a:effectLst>
              <a:latin typeface="+mj-lt"/>
              <a:ea typeface="Arial" charset="0"/>
              <a:cs typeface="Arial" panose="020B0604020202020204" pitchFamily="34" charset="0"/>
            </a:endParaRPr>
          </a:p>
        </p:txBody>
      </p:sp>
      <p:sp>
        <p:nvSpPr>
          <p:cNvPr id="10" name="TextBox 9">
            <a:extLst>
              <a:ext uri="{FF2B5EF4-FFF2-40B4-BE49-F238E27FC236}">
                <a16:creationId xmlns:a16="http://schemas.microsoft.com/office/drawing/2014/main" id="{66EC16FF-E4CF-4037-BCE6-4E0DE0C300CE}"/>
              </a:ext>
            </a:extLst>
          </p:cNvPr>
          <p:cNvSpPr txBox="1"/>
          <p:nvPr/>
        </p:nvSpPr>
        <p:spPr>
          <a:xfrm>
            <a:off x="8012042" y="2487734"/>
            <a:ext cx="337554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mj-lt"/>
                <a:ea typeface="Arial" charset="0"/>
                <a:cs typeface="Arial" panose="020B0604020202020204" pitchFamily="34" charset="0"/>
              </a:rPr>
              <a:t>Officer</a:t>
            </a:r>
            <a:endParaRPr lang="en-US" sz="3300" b="1" dirty="0">
              <a:solidFill>
                <a:schemeClr val="bg1"/>
              </a:solidFill>
              <a:effectLst>
                <a:outerShdw blurRad="38100" dist="38100" dir="2700000" algn="tl">
                  <a:srgbClr val="000000">
                    <a:alpha val="43137"/>
                  </a:srgbClr>
                </a:outerShdw>
              </a:effectLst>
              <a:latin typeface="+mj-lt"/>
              <a:ea typeface="Arial" charset="0"/>
              <a:cs typeface="Arial" panose="020B0604020202020204" pitchFamily="34" charset="0"/>
            </a:endParaRPr>
          </a:p>
        </p:txBody>
      </p:sp>
      <p:sp>
        <p:nvSpPr>
          <p:cNvPr id="23" name="TextBox 22">
            <a:extLst>
              <a:ext uri="{FF2B5EF4-FFF2-40B4-BE49-F238E27FC236}">
                <a16:creationId xmlns:a16="http://schemas.microsoft.com/office/drawing/2014/main" id="{398B52FD-8967-4158-A71C-5768925CE389}"/>
              </a:ext>
            </a:extLst>
          </p:cNvPr>
          <p:cNvSpPr txBox="1"/>
          <p:nvPr/>
        </p:nvSpPr>
        <p:spPr>
          <a:xfrm>
            <a:off x="670554" y="5088634"/>
            <a:ext cx="337554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mj-lt"/>
                <a:ea typeface="Arial" charset="0"/>
                <a:cs typeface="Arial" panose="020B0604020202020204" pitchFamily="34" charset="0"/>
              </a:rPr>
              <a:t>Rotarian</a:t>
            </a:r>
            <a:endParaRPr lang="en-US" sz="3300" b="1" dirty="0">
              <a:solidFill>
                <a:schemeClr val="bg1"/>
              </a:solidFill>
              <a:effectLst>
                <a:outerShdw blurRad="38100" dist="38100" dir="2700000" algn="tl">
                  <a:srgbClr val="000000">
                    <a:alpha val="43137"/>
                  </a:srgbClr>
                </a:outerShdw>
              </a:effectLst>
              <a:latin typeface="+mj-lt"/>
              <a:ea typeface="Arial" charset="0"/>
              <a:cs typeface="Arial" panose="020B0604020202020204" pitchFamily="34" charset="0"/>
            </a:endParaRPr>
          </a:p>
        </p:txBody>
      </p:sp>
      <p:sp>
        <p:nvSpPr>
          <p:cNvPr id="24" name="TextBox 23">
            <a:extLst>
              <a:ext uri="{FF2B5EF4-FFF2-40B4-BE49-F238E27FC236}">
                <a16:creationId xmlns:a16="http://schemas.microsoft.com/office/drawing/2014/main" id="{48ED48C5-0427-4059-BC60-18E4A28D65C2}"/>
              </a:ext>
            </a:extLst>
          </p:cNvPr>
          <p:cNvSpPr txBox="1"/>
          <p:nvPr/>
        </p:nvSpPr>
        <p:spPr>
          <a:xfrm>
            <a:off x="4341298" y="4811636"/>
            <a:ext cx="3375540" cy="1200329"/>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mj-lt"/>
                <a:ea typeface="Arial" charset="0"/>
                <a:cs typeface="Arial" panose="020B0604020202020204" pitchFamily="34" charset="0"/>
              </a:rPr>
              <a:t>Committee</a:t>
            </a:r>
            <a:br>
              <a:rPr lang="en-US" sz="3600" b="1" dirty="0">
                <a:solidFill>
                  <a:schemeClr val="bg1"/>
                </a:solidFill>
                <a:effectLst>
                  <a:outerShdw blurRad="38100" dist="38100" dir="2700000" algn="tl">
                    <a:srgbClr val="000000">
                      <a:alpha val="43137"/>
                    </a:srgbClr>
                  </a:outerShdw>
                </a:effectLst>
                <a:latin typeface="+mj-lt"/>
                <a:ea typeface="Arial" charset="0"/>
                <a:cs typeface="Arial" panose="020B0604020202020204" pitchFamily="34" charset="0"/>
              </a:rPr>
            </a:br>
            <a:r>
              <a:rPr lang="en-US" sz="3600" b="1" dirty="0">
                <a:solidFill>
                  <a:schemeClr val="bg1"/>
                </a:solidFill>
                <a:effectLst>
                  <a:outerShdw blurRad="38100" dist="38100" dir="2700000" algn="tl">
                    <a:srgbClr val="000000">
                      <a:alpha val="43137"/>
                    </a:srgbClr>
                  </a:outerShdw>
                </a:effectLst>
                <a:latin typeface="+mj-lt"/>
                <a:ea typeface="Arial" charset="0"/>
                <a:cs typeface="Arial" panose="020B0604020202020204" pitchFamily="34" charset="0"/>
              </a:rPr>
              <a:t>Member</a:t>
            </a:r>
          </a:p>
        </p:txBody>
      </p:sp>
      <p:sp>
        <p:nvSpPr>
          <p:cNvPr id="25" name="TextBox 24">
            <a:extLst>
              <a:ext uri="{FF2B5EF4-FFF2-40B4-BE49-F238E27FC236}">
                <a16:creationId xmlns:a16="http://schemas.microsoft.com/office/drawing/2014/main" id="{8A307E8F-4F74-424B-BE95-83FE05211850}"/>
              </a:ext>
            </a:extLst>
          </p:cNvPr>
          <p:cNvSpPr txBox="1"/>
          <p:nvPr/>
        </p:nvSpPr>
        <p:spPr>
          <a:xfrm>
            <a:off x="8012042" y="4994791"/>
            <a:ext cx="337554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mj-lt"/>
                <a:ea typeface="Arial" charset="0"/>
                <a:cs typeface="Arial" panose="020B0604020202020204" pitchFamily="34" charset="0"/>
              </a:rPr>
              <a:t>Employee</a:t>
            </a:r>
            <a:endParaRPr lang="en-US" sz="3300" b="1" dirty="0">
              <a:solidFill>
                <a:schemeClr val="bg1"/>
              </a:solidFill>
              <a:effectLst>
                <a:outerShdw blurRad="38100" dist="38100" dir="2700000" algn="tl">
                  <a:srgbClr val="000000">
                    <a:alpha val="43137"/>
                  </a:srgbClr>
                </a:outerShdw>
              </a:effectLst>
              <a:latin typeface="+mj-lt"/>
              <a:ea typeface="Arial" charset="0"/>
              <a:cs typeface="Arial" panose="020B0604020202020204" pitchFamily="34" charset="0"/>
            </a:endParaRPr>
          </a:p>
        </p:txBody>
      </p:sp>
    </p:spTree>
    <p:extLst>
      <p:ext uri="{BB962C8B-B14F-4D97-AF65-F5344CB8AC3E}">
        <p14:creationId xmlns:p14="http://schemas.microsoft.com/office/powerpoint/2010/main" val="331211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AEC0BC-DDA0-4813-937E-9C35A7C6C08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53490" y="2025366"/>
            <a:ext cx="4033708" cy="17445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80999" y="1655612"/>
            <a:ext cx="11506199" cy="5086818"/>
          </a:xfrm>
        </p:spPr>
        <p:txBody>
          <a:bodyPr>
            <a:normAutofit/>
          </a:bodyPr>
          <a:lstStyle/>
          <a:p>
            <a:r>
              <a:rPr lang="en-US" sz="2800" b="1" dirty="0"/>
              <a:t>Rotary Clubs</a:t>
            </a:r>
          </a:p>
          <a:p>
            <a:r>
              <a:rPr lang="en-US" sz="2800" b="1" dirty="0"/>
              <a:t>Rotary Districts</a:t>
            </a:r>
          </a:p>
          <a:p>
            <a:r>
              <a:rPr lang="en-US" sz="2800" b="1" dirty="0"/>
              <a:t>Rotaract Clubs</a:t>
            </a:r>
            <a:br>
              <a:rPr lang="en-US" sz="2800" b="1" dirty="0"/>
            </a:br>
            <a:br>
              <a:rPr lang="en-US" sz="2800" b="1" dirty="0"/>
            </a:br>
            <a:r>
              <a:rPr lang="en-US" dirty="0"/>
              <a:t>and also …</a:t>
            </a:r>
          </a:p>
          <a:p>
            <a:pPr lvl="1"/>
            <a:r>
              <a:rPr lang="en-US" dirty="0"/>
              <a:t>Rotary Club Foundations</a:t>
            </a:r>
          </a:p>
          <a:p>
            <a:pPr lvl="1"/>
            <a:r>
              <a:rPr lang="en-US" dirty="0"/>
              <a:t>Rotary District Foundations</a:t>
            </a:r>
          </a:p>
          <a:p>
            <a:pPr lvl="1"/>
            <a:r>
              <a:rPr lang="en-US" dirty="0"/>
              <a:t>Interact Clubs</a:t>
            </a:r>
          </a:p>
          <a:p>
            <a:pPr lvl="1"/>
            <a:r>
              <a:rPr lang="en-US" dirty="0"/>
              <a:t>Rotary Community Corps</a:t>
            </a:r>
          </a:p>
          <a:p>
            <a:pPr lvl="1"/>
            <a:r>
              <a:rPr lang="en-US" dirty="0"/>
              <a:t>Certified Youth Exchange Organizations </a:t>
            </a:r>
          </a:p>
          <a:p>
            <a:pPr lvl="1"/>
            <a:r>
              <a:rPr lang="en-US" dirty="0"/>
              <a:t>Rotary Youth Leadership Awards (RYLA)</a:t>
            </a:r>
          </a:p>
          <a:p>
            <a:pPr lvl="1"/>
            <a:r>
              <a:rPr lang="en-US" dirty="0"/>
              <a:t>President Elect Training Seminar (PETS)</a:t>
            </a:r>
          </a:p>
        </p:txBody>
      </p:sp>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540042"/>
          </a:xfrm>
        </p:spPr>
        <p:txBody>
          <a:bodyPr/>
          <a:lstStyle/>
          <a:p>
            <a:pPr algn="ctr"/>
            <a:r>
              <a:rPr lang="en-US" dirty="0"/>
              <a:t>D&amp;O/EPL </a:t>
            </a:r>
            <a:br>
              <a:rPr lang="en-US" dirty="0"/>
            </a:br>
            <a:r>
              <a:rPr lang="en-US" dirty="0"/>
              <a:t>What entities are covered? </a:t>
            </a:r>
          </a:p>
        </p:txBody>
      </p:sp>
      <p:sp>
        <p:nvSpPr>
          <p:cNvPr id="6" name="Slide Number Placeholder 5">
            <a:extLst>
              <a:ext uri="{FF2B5EF4-FFF2-40B4-BE49-F238E27FC236}">
                <a16:creationId xmlns:a16="http://schemas.microsoft.com/office/drawing/2014/main" id="{07659D8C-4831-4AC4-BF19-88634A4727B9}"/>
              </a:ext>
            </a:extLst>
          </p:cNvPr>
          <p:cNvSpPr>
            <a:spLocks noGrp="1"/>
          </p:cNvSpPr>
          <p:nvPr>
            <p:ph type="sldNum" sz="quarter" idx="12"/>
          </p:nvPr>
        </p:nvSpPr>
        <p:spPr>
          <a:xfrm>
            <a:off x="11650133" y="115570"/>
            <a:ext cx="423334" cy="365125"/>
          </a:xfrm>
        </p:spPr>
        <p:txBody>
          <a:bodyPr/>
          <a:lstStyle/>
          <a:p>
            <a:fld id="{97A94E25-127B-4C48-AF96-44BA7B823777}" type="slidenum">
              <a:rPr lang="en-US" smtClean="0"/>
              <a:pPr/>
              <a:t>16</a:t>
            </a:fld>
            <a:endParaRPr lang="en-US" dirty="0"/>
          </a:p>
        </p:txBody>
      </p:sp>
      <p:pic>
        <p:nvPicPr>
          <p:cNvPr id="3" name="Picture 2">
            <a:extLst>
              <a:ext uri="{FF2B5EF4-FFF2-40B4-BE49-F238E27FC236}">
                <a16:creationId xmlns:a16="http://schemas.microsoft.com/office/drawing/2014/main" id="{D35D7596-1512-454A-B97C-DE7187ED64B1}"/>
              </a:ext>
            </a:extLst>
          </p:cNvPr>
          <p:cNvPicPr>
            <a:picLocks noChangeAspect="1"/>
          </p:cNvPicPr>
          <p:nvPr/>
        </p:nvPicPr>
        <p:blipFill rotWithShape="1">
          <a:blip r:embed="rId4">
            <a:extLst>
              <a:ext uri="{28A0092B-C50C-407E-A947-70E740481C1C}">
                <a14:useLocalDpi xmlns:a14="http://schemas.microsoft.com/office/drawing/2010/main" val="0"/>
              </a:ext>
            </a:extLst>
          </a:blip>
          <a:srcRect b="24928"/>
          <a:stretch/>
        </p:blipFill>
        <p:spPr>
          <a:xfrm>
            <a:off x="8969829" y="4087731"/>
            <a:ext cx="2917369" cy="2190129"/>
          </a:xfrm>
          <a:prstGeom prst="roundRect">
            <a:avLst>
              <a:gd name="adj" fmla="val 16667"/>
            </a:avLst>
          </a:prstGeom>
          <a:ln>
            <a:noFill/>
          </a:ln>
          <a:effectLst>
            <a:outerShdw blurRad="76200" dist="38100" dir="7800000" algn="tl" rotWithShape="0">
              <a:srgbClr val="000000">
                <a:alpha val="40000"/>
              </a:srgbClr>
            </a:outerShdw>
            <a:softEdge rad="635000"/>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C086F611-19AB-4C16-AC1F-EB13681CDE1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26672" y="3269346"/>
            <a:ext cx="3619143" cy="15652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6735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6096001" y="0"/>
            <a:ext cx="6096000" cy="6858000"/>
          </a:xfrm>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p:txBody>
          <a:bodyPr/>
          <a:lstStyle/>
          <a:p>
            <a:pPr lvl="0"/>
            <a:r>
              <a:rPr lang="en-US" dirty="0"/>
              <a:t>No crime insurance coverage</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871304" y="3383631"/>
            <a:ext cx="4986867" cy="2919197"/>
          </a:xfrm>
        </p:spPr>
        <p:txBody>
          <a:bodyPr>
            <a:normAutofit/>
          </a:bodyPr>
          <a:lstStyle/>
          <a:p>
            <a:r>
              <a:rPr lang="en-US" dirty="0"/>
              <a:t>There is no crime insurance coverage under the Program.  This can also be referred to as a Fidelity bond. </a:t>
            </a:r>
            <a:br>
              <a:rPr lang="en-US" dirty="0"/>
            </a:br>
            <a:br>
              <a:rPr lang="en-US" dirty="0"/>
            </a:br>
            <a:r>
              <a:rPr lang="en-US" dirty="0"/>
              <a:t>If your club or district has a foundation, include crime coverage for the foundation as well as the club or district.</a:t>
            </a:r>
            <a:endParaRPr lang="en" dirty="0"/>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17</a:t>
            </a:fld>
            <a:endParaRPr lang="en-US" dirty="0"/>
          </a:p>
        </p:txBody>
      </p:sp>
      <p:pic>
        <p:nvPicPr>
          <p:cNvPr id="5" name="Picture Placeholder 4">
            <a:extLst>
              <a:ext uri="{FF2B5EF4-FFF2-40B4-BE49-F238E27FC236}">
                <a16:creationId xmlns:a16="http://schemas.microsoft.com/office/drawing/2014/main" id="{F532C331-252D-402E-8391-C7DEDFDE604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389" r="20389"/>
          <a:stretch>
            <a:fillRect/>
          </a:stretch>
        </p:blipFill>
        <p:spPr/>
      </p:pic>
    </p:spTree>
    <p:extLst>
      <p:ext uri="{BB962C8B-B14F-4D97-AF65-F5344CB8AC3E}">
        <p14:creationId xmlns:p14="http://schemas.microsoft.com/office/powerpoint/2010/main" val="56413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3070C20-D3E7-4BD1-9EDF-79D6C3409B71}"/>
              </a:ext>
            </a:extLst>
          </p:cNvPr>
          <p:cNvSpPr>
            <a:spLocks noGrp="1"/>
          </p:cNvSpPr>
          <p:nvPr>
            <p:ph type="title"/>
          </p:nvPr>
        </p:nvSpPr>
        <p:spPr/>
        <p:txBody>
          <a:bodyPr/>
          <a:lstStyle/>
          <a:p>
            <a:pPr lvl="0"/>
            <a:r>
              <a:rPr lang="en-US" dirty="0"/>
              <a:t>Coverage territory</a:t>
            </a:r>
          </a:p>
        </p:txBody>
      </p:sp>
      <p:pic>
        <p:nvPicPr>
          <p:cNvPr id="12" name="Picture 11">
            <a:extLst>
              <a:ext uri="{FF2B5EF4-FFF2-40B4-BE49-F238E27FC236}">
                <a16:creationId xmlns:a16="http://schemas.microsoft.com/office/drawing/2014/main" id="{516D79EA-EF18-4E1E-B499-A933160CCF62}"/>
              </a:ext>
            </a:extLst>
          </p:cNvPr>
          <p:cNvPicPr>
            <a:picLocks noChangeAspect="1"/>
          </p:cNvPicPr>
          <p:nvPr/>
        </p:nvPicPr>
        <p:blipFill>
          <a:blip r:embed="rId3">
            <a:duotone>
              <a:prstClr val="black"/>
              <a:srgbClr val="48595D">
                <a:tint val="45000"/>
                <a:satMod val="400000"/>
              </a:srgbClr>
            </a:duotone>
            <a:extLst>
              <a:ext uri="{BEBA8EAE-BF5A-486C-A8C5-ECC9F3942E4B}">
                <a14:imgProps xmlns:a14="http://schemas.microsoft.com/office/drawing/2010/main">
                  <a14:imgLayer r:embed="rId4">
                    <a14:imgEffect>
                      <a14:sharpenSoften amount="100000"/>
                    </a14:imgEffect>
                    <a14:imgEffect>
                      <a14:brightnessContrast bright="100000"/>
                    </a14:imgEffect>
                  </a14:imgLayer>
                </a14:imgProps>
              </a:ext>
            </a:extLst>
          </a:blip>
          <a:stretch>
            <a:fillRect/>
          </a:stretch>
        </p:blipFill>
        <p:spPr>
          <a:xfrm>
            <a:off x="3229685" y="1909257"/>
            <a:ext cx="8662635" cy="4656166"/>
          </a:xfrm>
          <a:prstGeom prst="rect">
            <a:avLst/>
          </a:prstGeom>
        </p:spPr>
      </p:pic>
      <p:sp>
        <p:nvSpPr>
          <p:cNvPr id="13" name="TextBox 12">
            <a:extLst>
              <a:ext uri="{FF2B5EF4-FFF2-40B4-BE49-F238E27FC236}">
                <a16:creationId xmlns:a16="http://schemas.microsoft.com/office/drawing/2014/main" id="{33B080A8-9B4D-4CBD-9B6C-409B6780AB51}"/>
              </a:ext>
            </a:extLst>
          </p:cNvPr>
          <p:cNvSpPr txBox="1"/>
          <p:nvPr/>
        </p:nvSpPr>
        <p:spPr>
          <a:xfrm>
            <a:off x="299680" y="2544569"/>
            <a:ext cx="3432517" cy="3385542"/>
          </a:xfrm>
          <a:prstGeom prst="rect">
            <a:avLst/>
          </a:prstGeom>
          <a:noFill/>
        </p:spPr>
        <p:txBody>
          <a:bodyPr wrap="square" lIns="0" tIns="0" rIns="0" bIns="0" rtlCol="0">
            <a:spAutoFit/>
          </a:bodyPr>
          <a:lstStyle/>
          <a:p>
            <a:r>
              <a:rPr lang="en-US" sz="2200" b="1" dirty="0">
                <a:solidFill>
                  <a:schemeClr val="bg1"/>
                </a:solidFill>
                <a:ea typeface="Arial" charset="0"/>
                <a:cs typeface="Arial" panose="020B0604020202020204" pitchFamily="34" charset="0"/>
              </a:rPr>
              <a:t>Worldwide</a:t>
            </a:r>
            <a:r>
              <a:rPr lang="en-US" sz="2200" dirty="0">
                <a:solidFill>
                  <a:schemeClr val="bg1"/>
                </a:solidFill>
                <a:ea typeface="Arial" charset="0"/>
                <a:cs typeface="Arial" panose="020B0604020202020204" pitchFamily="34" charset="0"/>
              </a:rPr>
              <a:t>, </a:t>
            </a:r>
            <a:r>
              <a:rPr lang="en-US" sz="2200" b="1" dirty="0">
                <a:solidFill>
                  <a:schemeClr val="bg1"/>
                </a:solidFill>
                <a:ea typeface="Arial" charset="0"/>
                <a:cs typeface="Arial" panose="020B0604020202020204" pitchFamily="34" charset="0"/>
              </a:rPr>
              <a:t>BUT</a:t>
            </a:r>
            <a:r>
              <a:rPr lang="en-US" sz="2200" dirty="0">
                <a:solidFill>
                  <a:schemeClr val="bg1"/>
                </a:solidFill>
                <a:ea typeface="Arial" charset="0"/>
                <a:cs typeface="Arial" panose="020B0604020202020204" pitchFamily="34" charset="0"/>
              </a:rPr>
              <a:t>: </a:t>
            </a:r>
          </a:p>
          <a:p>
            <a:pPr marL="342900" indent="-342900">
              <a:buFont typeface="Arial" panose="020B0604020202020204" pitchFamily="34" charset="0"/>
              <a:buChar char="•"/>
            </a:pPr>
            <a:r>
              <a:rPr lang="en-US" sz="2200" u="sng" dirty="0">
                <a:solidFill>
                  <a:schemeClr val="bg1"/>
                </a:solidFill>
                <a:ea typeface="Arial" charset="0"/>
                <a:cs typeface="Arial" panose="020B0604020202020204" pitchFamily="34" charset="0"/>
              </a:rPr>
              <a:t>General Liability </a:t>
            </a:r>
            <a:r>
              <a:rPr lang="en-US" sz="2200" dirty="0">
                <a:solidFill>
                  <a:schemeClr val="bg1"/>
                </a:solidFill>
                <a:ea typeface="Arial" charset="0"/>
                <a:cs typeface="Arial" panose="020B0604020202020204" pitchFamily="34" charset="0"/>
              </a:rPr>
              <a:t>– claim/suit must be brought or lawsuit filed in the U.S., its territories and possessions, or Canada</a:t>
            </a:r>
            <a:br>
              <a:rPr lang="en-US" sz="2200" dirty="0">
                <a:solidFill>
                  <a:schemeClr val="bg1"/>
                </a:solidFill>
                <a:ea typeface="Arial" charset="0"/>
                <a:cs typeface="Arial" panose="020B0604020202020204" pitchFamily="34" charset="0"/>
              </a:rPr>
            </a:br>
            <a:endParaRPr lang="en-US" sz="2200" dirty="0">
              <a:solidFill>
                <a:schemeClr val="bg1"/>
              </a:solidFill>
              <a:ea typeface="Arial" charset="0"/>
              <a:cs typeface="Arial" panose="020B0604020202020204" pitchFamily="34" charset="0"/>
            </a:endParaRPr>
          </a:p>
          <a:p>
            <a:pPr marL="342900" indent="-342900">
              <a:buFont typeface="Arial" panose="020B0604020202020204" pitchFamily="34" charset="0"/>
              <a:buChar char="•"/>
            </a:pPr>
            <a:r>
              <a:rPr lang="en-US" sz="2200" u="sng" dirty="0">
                <a:solidFill>
                  <a:schemeClr val="bg1"/>
                </a:solidFill>
                <a:ea typeface="Arial" charset="0"/>
                <a:cs typeface="Arial" panose="020B0604020202020204" pitchFamily="34" charset="0"/>
              </a:rPr>
              <a:t>D&amp;O/EPL </a:t>
            </a:r>
            <a:r>
              <a:rPr lang="en-US" sz="2200" dirty="0">
                <a:solidFill>
                  <a:schemeClr val="bg1"/>
                </a:solidFill>
                <a:ea typeface="Arial" charset="0"/>
                <a:cs typeface="Arial" panose="020B0604020202020204" pitchFamily="34" charset="0"/>
              </a:rPr>
              <a:t>– only where legally permissible </a:t>
            </a:r>
          </a:p>
        </p:txBody>
      </p:sp>
    </p:spTree>
    <p:extLst>
      <p:ext uri="{BB962C8B-B14F-4D97-AF65-F5344CB8AC3E}">
        <p14:creationId xmlns:p14="http://schemas.microsoft.com/office/powerpoint/2010/main" val="410382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04C5AEA-C57F-8F46-A1F0-B81F5FFFB1F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18" name="Text Placeholder 17">
            <a:extLst>
              <a:ext uri="{FF2B5EF4-FFF2-40B4-BE49-F238E27FC236}">
                <a16:creationId xmlns:a16="http://schemas.microsoft.com/office/drawing/2014/main" id="{602F4E01-0AD5-465C-9D55-0B2A8DAB94F1}"/>
              </a:ext>
            </a:extLst>
          </p:cNvPr>
          <p:cNvSpPr>
            <a:spLocks noGrp="1"/>
          </p:cNvSpPr>
          <p:nvPr>
            <p:ph type="body" sz="quarter" idx="16"/>
          </p:nvPr>
        </p:nvSpPr>
        <p:spPr>
          <a:xfrm>
            <a:off x="0" y="0"/>
            <a:ext cx="12192000" cy="6857999"/>
          </a:xfrm>
        </p:spPr>
        <p:txBody>
          <a:bodyPr/>
          <a:lstStyle/>
          <a:p>
            <a:r>
              <a:rPr lang="en-US" dirty="0"/>
              <a:t>Exclusions &amp; limitations</a:t>
            </a:r>
          </a:p>
        </p:txBody>
      </p:sp>
      <p:sp>
        <p:nvSpPr>
          <p:cNvPr id="17" name="Subtitle 16">
            <a:extLst>
              <a:ext uri="{FF2B5EF4-FFF2-40B4-BE49-F238E27FC236}">
                <a16:creationId xmlns:a16="http://schemas.microsoft.com/office/drawing/2014/main" id="{59CD2280-086D-4C84-8270-E76DE0695C7B}"/>
              </a:ext>
            </a:extLst>
          </p:cNvPr>
          <p:cNvSpPr>
            <a:spLocks noGrp="1"/>
          </p:cNvSpPr>
          <p:nvPr>
            <p:ph type="subTitle" idx="1"/>
          </p:nvPr>
        </p:nvSpPr>
        <p:spPr/>
        <p:txBody>
          <a:bodyPr/>
          <a:lstStyle/>
          <a:p>
            <a:r>
              <a:rPr lang="en-US" dirty="0"/>
              <a:t>What are common policy restrictions?</a:t>
            </a:r>
          </a:p>
        </p:txBody>
      </p:sp>
      <p:sp>
        <p:nvSpPr>
          <p:cNvPr id="2" name="Slide Number Placeholder 1">
            <a:extLst>
              <a:ext uri="{FF2B5EF4-FFF2-40B4-BE49-F238E27FC236}">
                <a16:creationId xmlns:a16="http://schemas.microsoft.com/office/drawing/2014/main" id="{17940D06-0E36-4FB9-80BA-82191D986270}"/>
              </a:ext>
            </a:extLst>
          </p:cNvPr>
          <p:cNvSpPr>
            <a:spLocks noGrp="1"/>
          </p:cNvSpPr>
          <p:nvPr>
            <p:ph type="sldNum" sz="quarter" idx="12"/>
          </p:nvPr>
        </p:nvSpPr>
        <p:spPr/>
        <p:txBody>
          <a:bodyPr/>
          <a:lstStyle/>
          <a:p>
            <a:fld id="{97A94E25-127B-4C48-AF96-44BA7B823777}" type="slidenum">
              <a:rPr lang="en-US" smtClean="0"/>
              <a:pPr/>
              <a:t>19</a:t>
            </a:fld>
            <a:endParaRPr lang="en-US" dirty="0"/>
          </a:p>
        </p:txBody>
      </p:sp>
      <p:sp>
        <p:nvSpPr>
          <p:cNvPr id="3" name="TextBox 2">
            <a:extLst>
              <a:ext uri="{FF2B5EF4-FFF2-40B4-BE49-F238E27FC236}">
                <a16:creationId xmlns:a16="http://schemas.microsoft.com/office/drawing/2014/main" id="{BBC07BED-CCB7-984B-BB70-40293C92F076}"/>
              </a:ext>
            </a:extLst>
          </p:cNvPr>
          <p:cNvSpPr txBox="1"/>
          <p:nvPr/>
        </p:nvSpPr>
        <p:spPr>
          <a:xfrm>
            <a:off x="-1477108" y="426251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90107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9">
            <a:extLst>
              <a:ext uri="{FF2B5EF4-FFF2-40B4-BE49-F238E27FC236}">
                <a16:creationId xmlns:a16="http://schemas.microsoft.com/office/drawing/2014/main" id="{E3189729-1B20-4EF4-8D04-0BC5D08314B9}"/>
              </a:ext>
            </a:extLst>
          </p:cNvPr>
          <p:cNvSpPr txBox="1">
            <a:spLocks/>
          </p:cNvSpPr>
          <p:nvPr/>
        </p:nvSpPr>
        <p:spPr>
          <a:xfrm>
            <a:off x="6096001" y="0"/>
            <a:ext cx="6096000" cy="6858000"/>
          </a:xfrm>
          <a:prstGeom prst="rect">
            <a:avLst/>
          </a:prstGeom>
          <a:solidFill>
            <a:srgbClr val="48595D">
              <a:alpha val="80000"/>
            </a:srgb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26"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a:xfrm>
            <a:off x="6350000" y="1047750"/>
            <a:ext cx="5537200" cy="5456567"/>
          </a:xfrm>
        </p:spPr>
        <p:txBody>
          <a:bodyPr>
            <a:normAutofit/>
          </a:bodyPr>
          <a:lstStyle/>
          <a:p>
            <a:r>
              <a:rPr lang="en-US" sz="3200" dirty="0">
                <a:effectLst>
                  <a:outerShdw blurRad="38100" dist="38100" dir="2700000" algn="tl">
                    <a:srgbClr val="000000">
                      <a:alpha val="43137"/>
                    </a:srgbClr>
                  </a:outerShdw>
                </a:effectLst>
              </a:rPr>
              <a:t>Overview:</a:t>
            </a:r>
          </a:p>
          <a:p>
            <a:pPr lvl="1"/>
            <a:r>
              <a:rPr lang="en-US" dirty="0">
                <a:hlinkClick r:id="rId3" action="ppaction://hlinksldjump"/>
              </a:rPr>
              <a:t>What is the Program?</a:t>
            </a:r>
            <a:endParaRPr lang="en-US" dirty="0"/>
          </a:p>
          <a:p>
            <a:pPr lvl="1"/>
            <a:r>
              <a:rPr lang="en-US" dirty="0">
                <a:hlinkClick r:id="rId4" action="ppaction://hlinksldjump"/>
              </a:rPr>
              <a:t>Who is Covered?</a:t>
            </a:r>
            <a:endParaRPr lang="en-US" dirty="0"/>
          </a:p>
          <a:p>
            <a:pPr lvl="1"/>
            <a:r>
              <a:rPr lang="en-US" dirty="0">
                <a:hlinkClick r:id="rId5" action="ppaction://hlinksldjump"/>
              </a:rPr>
              <a:t>What Insurance Coverages Are Provided?</a:t>
            </a:r>
            <a:endParaRPr lang="en-US" dirty="0"/>
          </a:p>
          <a:p>
            <a:pPr lvl="2"/>
            <a:r>
              <a:rPr lang="en-US" dirty="0">
                <a:hlinkClick r:id="rId6" action="ppaction://hlinksldjump"/>
              </a:rPr>
              <a:t>General Liability </a:t>
            </a:r>
            <a:endParaRPr lang="en-US" dirty="0"/>
          </a:p>
          <a:p>
            <a:pPr lvl="2"/>
            <a:r>
              <a:rPr lang="en-US" dirty="0">
                <a:hlinkClick r:id="rId7" action="ppaction://hlinksldjump"/>
              </a:rPr>
              <a:t>Directors &amp; Officers / Employment Practices Liability</a:t>
            </a:r>
            <a:endParaRPr lang="en-US" dirty="0"/>
          </a:p>
          <a:p>
            <a:pPr lvl="1"/>
            <a:r>
              <a:rPr lang="en-US" dirty="0">
                <a:hlinkClick r:id="rId8" action="ppaction://hlinksldjump"/>
              </a:rPr>
              <a:t>Insurance Limitations &amp; Exclusions</a:t>
            </a:r>
            <a:endParaRPr lang="en-US" dirty="0"/>
          </a:p>
          <a:p>
            <a:pPr lvl="1"/>
            <a:r>
              <a:rPr lang="en-US" dirty="0">
                <a:hlinkClick r:id="rId9" action="ppaction://hlinksldjump"/>
              </a:rPr>
              <a:t>Incident Reporting</a:t>
            </a:r>
            <a:endParaRPr lang="en-US" dirty="0"/>
          </a:p>
          <a:p>
            <a:pPr lvl="1"/>
            <a:r>
              <a:rPr lang="en-US" dirty="0">
                <a:hlinkClick r:id="rId10" action="ppaction://hlinksldjump"/>
              </a:rPr>
              <a:t>Resources</a:t>
            </a:r>
            <a:endParaRPr lang="en-US" dirty="0"/>
          </a:p>
        </p:txBody>
      </p:sp>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p:txBody>
          <a:bodyPr/>
          <a:lstStyle/>
          <a:p>
            <a:pPr lvl="0"/>
            <a:r>
              <a:rPr lang="en-US" dirty="0"/>
              <a:t>Overview </a:t>
            </a:r>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554568" y="3383632"/>
            <a:ext cx="5287434" cy="1975764"/>
          </a:xfrm>
        </p:spPr>
        <p:txBody>
          <a:bodyPr/>
          <a:lstStyle/>
          <a:p>
            <a:r>
              <a:rPr lang="en-US" dirty="0"/>
              <a:t>The following are topics to be discussed during the presentation to help you better understand the insurance coverage provided. </a:t>
            </a:r>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fld id="{97A94E25-127B-4C48-AF96-44BA7B823777}" type="slidenum">
              <a:rPr lang="en-US" smtClean="0"/>
              <a:pPr/>
              <a:t>2</a:t>
            </a:fld>
            <a:endParaRPr lang="en-US" dirty="0"/>
          </a:p>
        </p:txBody>
      </p:sp>
    </p:spTree>
    <p:extLst>
      <p:ext uri="{BB962C8B-B14F-4D97-AF65-F5344CB8AC3E}">
        <p14:creationId xmlns:p14="http://schemas.microsoft.com/office/powerpoint/2010/main" val="4140704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a:xfrm>
            <a:off x="6350000" y="972457"/>
            <a:ext cx="5537200" cy="5531859"/>
          </a:xfrm>
        </p:spPr>
        <p:txBody>
          <a:bodyPr>
            <a:normAutofit/>
          </a:bodyPr>
          <a:lstStyle/>
          <a:p>
            <a:r>
              <a:rPr lang="en-US" dirty="0"/>
              <a:t>Exclusions &amp; Limitations under the General Liability Policy:</a:t>
            </a:r>
          </a:p>
          <a:p>
            <a:pPr lvl="1"/>
            <a:r>
              <a:rPr lang="en-US" dirty="0"/>
              <a:t>Exclusions </a:t>
            </a:r>
          </a:p>
          <a:p>
            <a:pPr lvl="2"/>
            <a:r>
              <a:rPr lang="en-US" dirty="0"/>
              <a:t>Communicable Disease</a:t>
            </a:r>
          </a:p>
          <a:p>
            <a:pPr lvl="2"/>
            <a:r>
              <a:rPr lang="en-US" dirty="0"/>
              <a:t>Aircraft </a:t>
            </a:r>
          </a:p>
          <a:p>
            <a:pPr lvl="2"/>
            <a:r>
              <a:rPr lang="en-US" dirty="0"/>
              <a:t>Property</a:t>
            </a:r>
          </a:p>
          <a:p>
            <a:pPr lvl="2"/>
            <a:r>
              <a:rPr lang="en-US" dirty="0"/>
              <a:t>Childcare and/or Elderly Care</a:t>
            </a:r>
          </a:p>
          <a:p>
            <a:pPr lvl="1"/>
            <a:r>
              <a:rPr lang="en-US" dirty="0"/>
              <a:t>Limitations</a:t>
            </a:r>
          </a:p>
          <a:p>
            <a:pPr lvl="2"/>
            <a:r>
              <a:rPr lang="en-US" dirty="0"/>
              <a:t>Events drawing more than 25,000 attendees</a:t>
            </a:r>
          </a:p>
          <a:p>
            <a:pPr lvl="2"/>
            <a:r>
              <a:rPr lang="en-US" dirty="0"/>
              <a:t>Construction projects where the value of materials (donated or purchased) is $50,000 of more</a:t>
            </a:r>
          </a:p>
          <a:p>
            <a:pPr lvl="2"/>
            <a:r>
              <a:rPr lang="en-US" dirty="0"/>
              <a:t>Firework displays</a:t>
            </a:r>
          </a:p>
          <a:p>
            <a:pPr marL="914400" lvl="2" indent="0">
              <a:buNone/>
            </a:pPr>
            <a:endParaRPr lang="en-US" dirty="0"/>
          </a:p>
        </p:txBody>
      </p:sp>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p:txBody>
          <a:bodyPr/>
          <a:lstStyle/>
          <a:p>
            <a:pPr lvl="0"/>
            <a:r>
              <a:rPr lang="en-US" dirty="0"/>
              <a:t>Exclusions &amp; limitations</a:t>
            </a:r>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fld id="{97A94E25-127B-4C48-AF96-44BA7B823777}" type="slidenum">
              <a:rPr lang="en-US" smtClean="0"/>
              <a:pPr/>
              <a:t>20</a:t>
            </a:fld>
            <a:endParaRPr lang="en-US" dirty="0"/>
          </a:p>
        </p:txBody>
      </p:sp>
    </p:spTree>
    <p:extLst>
      <p:ext uri="{BB962C8B-B14F-4D97-AF65-F5344CB8AC3E}">
        <p14:creationId xmlns:p14="http://schemas.microsoft.com/office/powerpoint/2010/main" val="427798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8595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B755FE-9635-48DB-B82B-A7F4DF52C5C0}"/>
              </a:ext>
            </a:extLst>
          </p:cNvPr>
          <p:cNvPicPr>
            <a:picLocks noChangeAspect="1"/>
          </p:cNvPicPr>
          <p:nvPr/>
        </p:nvPicPr>
        <p:blipFill rotWithShape="1">
          <a:blip r:embed="rId3">
            <a:extLst>
              <a:ext uri="{28A0092B-C50C-407E-A947-70E740481C1C}">
                <a14:useLocalDpi xmlns:a14="http://schemas.microsoft.com/office/drawing/2010/main" val="0"/>
              </a:ext>
            </a:extLst>
          </a:blip>
          <a:srcRect t="43928" b="17549"/>
          <a:stretch/>
        </p:blipFill>
        <p:spPr>
          <a:xfrm>
            <a:off x="0" y="1"/>
            <a:ext cx="12191999" cy="3049818"/>
          </a:xfrm>
          <a:prstGeom prst="rect">
            <a:avLst/>
          </a:prstGeom>
        </p:spPr>
      </p:pic>
      <p:sp>
        <p:nvSpPr>
          <p:cNvPr id="30" name="Content Placeholder 29">
            <a:extLst>
              <a:ext uri="{FF2B5EF4-FFF2-40B4-BE49-F238E27FC236}">
                <a16:creationId xmlns:a16="http://schemas.microsoft.com/office/drawing/2014/main" id="{DE2FAAC1-849C-493B-8BF9-370137CD9E98}"/>
              </a:ext>
            </a:extLst>
          </p:cNvPr>
          <p:cNvSpPr>
            <a:spLocks noGrp="1"/>
          </p:cNvSpPr>
          <p:nvPr>
            <p:ph idx="1"/>
          </p:nvPr>
        </p:nvSpPr>
        <p:spPr>
          <a:xfrm>
            <a:off x="380999" y="3429000"/>
            <a:ext cx="11269134" cy="3049818"/>
          </a:xfrm>
        </p:spPr>
        <p:txBody>
          <a:bodyPr>
            <a:normAutofit/>
          </a:bodyPr>
          <a:lstStyle/>
          <a:p>
            <a:pPr marL="0" indent="0">
              <a:buNone/>
            </a:pPr>
            <a:r>
              <a:rPr lang="en-US" dirty="0"/>
              <a:t>The policy does not apply to any liability or any other loss, cost, damage, expense, injury, claim or suit, arising out of, or resulting directly or indirectly, in whole or in part from a communicable disease (including COVID-19). </a:t>
            </a:r>
          </a:p>
          <a:p>
            <a:pPr marL="0" indent="0">
              <a:buNone/>
            </a:pPr>
            <a:endParaRPr lang="en-US" dirty="0"/>
          </a:p>
          <a:p>
            <a:pPr marL="0" indent="0">
              <a:buNone/>
            </a:pPr>
            <a:r>
              <a:rPr lang="en-US" dirty="0"/>
              <a:t>If your Rotary club or district is presented with a claim, it should still immediately be reported to RI’s Risk Management Department.   </a:t>
            </a:r>
          </a:p>
          <a:p>
            <a:pPr marL="0" indent="0">
              <a:buNone/>
            </a:pPr>
            <a:endParaRPr lang="en-US" dirty="0"/>
          </a:p>
        </p:txBody>
      </p:sp>
      <p:sp>
        <p:nvSpPr>
          <p:cNvPr id="38" name="Text Placeholder 37">
            <a:extLst>
              <a:ext uri="{FF2B5EF4-FFF2-40B4-BE49-F238E27FC236}">
                <a16:creationId xmlns:a16="http://schemas.microsoft.com/office/drawing/2014/main" id="{C7AD8980-B2EF-4D12-9907-67B30C936705}"/>
              </a:ext>
            </a:extLst>
          </p:cNvPr>
          <p:cNvSpPr>
            <a:spLocks noGrp="1"/>
          </p:cNvSpPr>
          <p:nvPr>
            <p:ph type="body" sz="quarter" idx="14"/>
          </p:nvPr>
        </p:nvSpPr>
        <p:spPr>
          <a:xfrm>
            <a:off x="0" y="1"/>
            <a:ext cx="12192000" cy="3429000"/>
          </a:xfrm>
        </p:spPr>
        <p:txBody>
          <a:bodyPr>
            <a:normAutofit/>
          </a:bodyPr>
          <a:lstStyle/>
          <a:p>
            <a:endParaRPr lang="en-US" dirty="0"/>
          </a:p>
          <a:p>
            <a:br>
              <a:rPr lang="en-US" dirty="0"/>
            </a:br>
            <a:endParaRPr lang="en-US" dirty="0"/>
          </a:p>
          <a:p>
            <a:r>
              <a:rPr lang="en-US" dirty="0"/>
              <a:t>COMMUNICABLE DISEASE - EXCLUSION</a:t>
            </a:r>
          </a:p>
        </p:txBody>
      </p:sp>
      <p:sp>
        <p:nvSpPr>
          <p:cNvPr id="2" name="Slide Number Placeholder 1">
            <a:extLst>
              <a:ext uri="{FF2B5EF4-FFF2-40B4-BE49-F238E27FC236}">
                <a16:creationId xmlns:a16="http://schemas.microsoft.com/office/drawing/2014/main" id="{5D203339-DA78-44D6-BBC0-6113355F0D47}"/>
              </a:ext>
            </a:extLst>
          </p:cNvPr>
          <p:cNvSpPr>
            <a:spLocks noGrp="1"/>
          </p:cNvSpPr>
          <p:nvPr>
            <p:ph type="sldNum" sz="quarter" idx="12"/>
          </p:nvPr>
        </p:nvSpPr>
        <p:spPr/>
        <p:txBody>
          <a:bodyPr/>
          <a:lstStyle/>
          <a:p>
            <a:fld id="{97A94E25-127B-4C48-AF96-44BA7B823777}" type="slidenum">
              <a:rPr lang="en-US" smtClean="0"/>
              <a:pPr/>
              <a:t>21</a:t>
            </a:fld>
            <a:endParaRPr lang="en-US" dirty="0"/>
          </a:p>
        </p:txBody>
      </p:sp>
    </p:spTree>
    <p:extLst>
      <p:ext uri="{BB962C8B-B14F-4D97-AF65-F5344CB8AC3E}">
        <p14:creationId xmlns:p14="http://schemas.microsoft.com/office/powerpoint/2010/main" val="392690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3070C20-D3E7-4BD1-9EDF-79D6C3409B71}"/>
              </a:ext>
            </a:extLst>
          </p:cNvPr>
          <p:cNvSpPr>
            <a:spLocks noGrp="1"/>
          </p:cNvSpPr>
          <p:nvPr>
            <p:ph type="title"/>
          </p:nvPr>
        </p:nvSpPr>
        <p:spPr>
          <a:xfrm>
            <a:off x="381000" y="1"/>
            <a:ext cx="11506200" cy="1540042"/>
          </a:xfrm>
        </p:spPr>
        <p:txBody>
          <a:bodyPr/>
          <a:lstStyle/>
          <a:p>
            <a:pPr lvl="0"/>
            <a:r>
              <a:rPr lang="en-US" dirty="0"/>
              <a:t>Aircraft - exclusion</a:t>
            </a:r>
          </a:p>
        </p:txBody>
      </p:sp>
      <p:sp>
        <p:nvSpPr>
          <p:cNvPr id="13" name="TextBox 12">
            <a:extLst>
              <a:ext uri="{FF2B5EF4-FFF2-40B4-BE49-F238E27FC236}">
                <a16:creationId xmlns:a16="http://schemas.microsoft.com/office/drawing/2014/main" id="{33B080A8-9B4D-4CBD-9B6C-409B6780AB51}"/>
              </a:ext>
            </a:extLst>
          </p:cNvPr>
          <p:cNvSpPr txBox="1"/>
          <p:nvPr/>
        </p:nvSpPr>
        <p:spPr>
          <a:xfrm>
            <a:off x="678629" y="2202867"/>
            <a:ext cx="5323114" cy="4001095"/>
          </a:xfrm>
          <a:prstGeom prst="rect">
            <a:avLst/>
          </a:prstGeom>
          <a:noFill/>
        </p:spPr>
        <p:txBody>
          <a:bodyPr wrap="square" lIns="0" tIns="0" rIns="0" bIns="0" rtlCol="0">
            <a:spAutoFit/>
          </a:bodyPr>
          <a:lstStyle/>
          <a:p>
            <a:r>
              <a:rPr lang="en-US" sz="2600" dirty="0">
                <a:solidFill>
                  <a:schemeClr val="bg1"/>
                </a:solidFill>
                <a:ea typeface="Arial" charset="0"/>
                <a:cs typeface="Arial" panose="020B0604020202020204" pitchFamily="34" charset="0"/>
              </a:rPr>
              <a:t>There is no coverage for claims arising out of the use of aircraft.</a:t>
            </a:r>
          </a:p>
          <a:p>
            <a:endParaRPr lang="en-US" sz="2600" dirty="0">
              <a:solidFill>
                <a:schemeClr val="bg1"/>
              </a:solidFill>
              <a:ea typeface="Arial" charset="0"/>
              <a:cs typeface="Arial" panose="020B0604020202020204" pitchFamily="34" charset="0"/>
            </a:endParaRPr>
          </a:p>
          <a:p>
            <a:r>
              <a:rPr lang="en-US" sz="2600" dirty="0">
                <a:solidFill>
                  <a:schemeClr val="bg1"/>
                </a:solidFill>
                <a:ea typeface="Arial" charset="0"/>
                <a:cs typeface="Arial" panose="020B0604020202020204" pitchFamily="34" charset="0"/>
              </a:rPr>
              <a:t>Aircraft includes, but is not limited to: </a:t>
            </a:r>
          </a:p>
          <a:p>
            <a:pPr marL="342900" indent="-342900">
              <a:buFont typeface="Arial" panose="020B0604020202020204" pitchFamily="34" charset="0"/>
              <a:buChar char="•"/>
            </a:pPr>
            <a:r>
              <a:rPr lang="en-US" sz="2600" dirty="0">
                <a:solidFill>
                  <a:schemeClr val="bg1"/>
                </a:solidFill>
                <a:ea typeface="Arial" charset="0"/>
                <a:cs typeface="Arial" panose="020B0604020202020204" pitchFamily="34" charset="0"/>
              </a:rPr>
              <a:t>Spacecraft</a:t>
            </a:r>
          </a:p>
          <a:p>
            <a:pPr marL="342900" indent="-342900">
              <a:buFont typeface="Arial" panose="020B0604020202020204" pitchFamily="34" charset="0"/>
              <a:buChar char="•"/>
            </a:pPr>
            <a:r>
              <a:rPr lang="en-US" sz="2600" dirty="0">
                <a:solidFill>
                  <a:schemeClr val="bg1"/>
                </a:solidFill>
                <a:ea typeface="Arial" charset="0"/>
                <a:cs typeface="Arial" panose="020B0604020202020204" pitchFamily="34" charset="0"/>
              </a:rPr>
              <a:t>Satellite</a:t>
            </a:r>
          </a:p>
          <a:p>
            <a:pPr marL="342900" indent="-342900">
              <a:buFont typeface="Arial" panose="020B0604020202020204" pitchFamily="34" charset="0"/>
              <a:buChar char="•"/>
            </a:pPr>
            <a:r>
              <a:rPr lang="en-US" sz="2600" dirty="0">
                <a:solidFill>
                  <a:schemeClr val="bg1"/>
                </a:solidFill>
                <a:ea typeface="Arial" charset="0"/>
                <a:cs typeface="Arial" panose="020B0604020202020204" pitchFamily="34" charset="0"/>
              </a:rPr>
              <a:t>Hot Air Balloon</a:t>
            </a:r>
          </a:p>
          <a:p>
            <a:pPr marL="342900" indent="-342900">
              <a:buFont typeface="Arial" panose="020B0604020202020204" pitchFamily="34" charset="0"/>
              <a:buChar char="•"/>
            </a:pPr>
            <a:r>
              <a:rPr lang="en-US" sz="2600" dirty="0">
                <a:solidFill>
                  <a:schemeClr val="bg1"/>
                </a:solidFill>
                <a:ea typeface="Arial" charset="0"/>
                <a:cs typeface="Arial" panose="020B0604020202020204" pitchFamily="34" charset="0"/>
              </a:rPr>
              <a:t>Drone</a:t>
            </a:r>
          </a:p>
          <a:p>
            <a:pPr marL="342900" indent="-342900">
              <a:buFont typeface="Arial" panose="020B0604020202020204" pitchFamily="34" charset="0"/>
              <a:buChar char="•"/>
            </a:pPr>
            <a:r>
              <a:rPr lang="en-US" sz="2600" dirty="0">
                <a:solidFill>
                  <a:schemeClr val="bg1"/>
                </a:solidFill>
                <a:ea typeface="Arial" charset="0"/>
                <a:cs typeface="Arial" panose="020B0604020202020204" pitchFamily="34" charset="0"/>
              </a:rPr>
              <a:t>Missile</a:t>
            </a:r>
          </a:p>
        </p:txBody>
      </p:sp>
      <p:pic>
        <p:nvPicPr>
          <p:cNvPr id="3" name="Picture 2">
            <a:extLst>
              <a:ext uri="{FF2B5EF4-FFF2-40B4-BE49-F238E27FC236}">
                <a16:creationId xmlns:a16="http://schemas.microsoft.com/office/drawing/2014/main" id="{FC5E0FDF-4F2A-46A4-8E1D-2D3FFA2C86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5257" y="1540043"/>
            <a:ext cx="5326743" cy="5326743"/>
          </a:xfrm>
          <a:prstGeom prst="rect">
            <a:avLst/>
          </a:prstGeom>
        </p:spPr>
      </p:pic>
    </p:spTree>
    <p:extLst>
      <p:ext uri="{BB962C8B-B14F-4D97-AF65-F5344CB8AC3E}">
        <p14:creationId xmlns:p14="http://schemas.microsoft.com/office/powerpoint/2010/main" val="333151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3A7767A-85CB-4318-805B-E79C41A8AF5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flipH="1">
            <a:off x="0" y="-641096"/>
            <a:ext cx="12192000" cy="8140192"/>
          </a:xfrm>
        </p:spPr>
      </p:pic>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0" y="0"/>
            <a:ext cx="6096000" cy="6973570"/>
          </a:xfrm>
          <a:solidFill>
            <a:srgbClr val="48595D">
              <a:alpha val="80000"/>
            </a:srgbClr>
          </a:solidFill>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88521" y="2057178"/>
            <a:ext cx="4978400" cy="1135062"/>
          </a:xfrm>
        </p:spPr>
        <p:txBody>
          <a:bodyPr/>
          <a:lstStyle/>
          <a:p>
            <a:r>
              <a:rPr lang="en-US" dirty="0"/>
              <a:t>Property coverage - exclusion</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80054" y="3299272"/>
            <a:ext cx="4986867" cy="2494654"/>
          </a:xfrm>
        </p:spPr>
        <p:txBody>
          <a:bodyPr>
            <a:normAutofit/>
          </a:bodyPr>
          <a:lstStyle/>
          <a:p>
            <a:pPr lvl="0"/>
            <a:r>
              <a:rPr lang="en-US" dirty="0">
                <a:cs typeface="Arial" panose="020B0604020202020204" pitchFamily="34" charset="0"/>
              </a:rPr>
              <a:t>The Program does not provide coverage for property owned, in the care, custody, or control of a club or district, or loss of property or coverage for theft of said property.</a:t>
            </a:r>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23</a:t>
            </a:fld>
            <a:endParaRPr lang="en-US" dirty="0"/>
          </a:p>
        </p:txBody>
      </p:sp>
    </p:spTree>
    <p:extLst>
      <p:ext uri="{BB962C8B-B14F-4D97-AF65-F5344CB8AC3E}">
        <p14:creationId xmlns:p14="http://schemas.microsoft.com/office/powerpoint/2010/main" val="213932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8595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B755FE-9635-48DB-B82B-A7F4DF52C5C0}"/>
              </a:ext>
            </a:extLst>
          </p:cNvPr>
          <p:cNvPicPr>
            <a:picLocks noChangeAspect="1"/>
          </p:cNvPicPr>
          <p:nvPr/>
        </p:nvPicPr>
        <p:blipFill rotWithShape="1">
          <a:blip r:embed="rId3">
            <a:extLst>
              <a:ext uri="{28A0092B-C50C-407E-A947-70E740481C1C}">
                <a14:useLocalDpi xmlns:a14="http://schemas.microsoft.com/office/drawing/2010/main" val="0"/>
              </a:ext>
            </a:extLst>
          </a:blip>
          <a:srcRect l="-110" t="47939" r="110" b="-702"/>
          <a:stretch/>
        </p:blipFill>
        <p:spPr>
          <a:xfrm>
            <a:off x="-26976" y="0"/>
            <a:ext cx="12218976" cy="2959097"/>
          </a:xfrm>
          <a:prstGeom prst="rect">
            <a:avLst/>
          </a:prstGeom>
        </p:spPr>
      </p:pic>
      <p:sp>
        <p:nvSpPr>
          <p:cNvPr id="30" name="Content Placeholder 29">
            <a:extLst>
              <a:ext uri="{FF2B5EF4-FFF2-40B4-BE49-F238E27FC236}">
                <a16:creationId xmlns:a16="http://schemas.microsoft.com/office/drawing/2014/main" id="{DE2FAAC1-849C-493B-8BF9-370137CD9E98}"/>
              </a:ext>
            </a:extLst>
          </p:cNvPr>
          <p:cNvSpPr>
            <a:spLocks noGrp="1"/>
          </p:cNvSpPr>
          <p:nvPr>
            <p:ph idx="1"/>
          </p:nvPr>
        </p:nvSpPr>
        <p:spPr>
          <a:xfrm>
            <a:off x="380999" y="3429000"/>
            <a:ext cx="11269134" cy="3049818"/>
          </a:xfrm>
        </p:spPr>
        <p:txBody>
          <a:bodyPr>
            <a:normAutofit/>
          </a:bodyPr>
          <a:lstStyle/>
          <a:p>
            <a:pPr marL="173038" indent="-173038"/>
            <a:r>
              <a:rPr lang="en-US" dirty="0"/>
              <a:t>Designated Services or Operations Exclusion </a:t>
            </a:r>
            <a:br>
              <a:rPr lang="en-US" dirty="0"/>
            </a:br>
            <a:endParaRPr lang="en-US" dirty="0"/>
          </a:p>
          <a:p>
            <a:pPr marL="173038" indent="-173038"/>
            <a:r>
              <a:rPr lang="en-US" dirty="0"/>
              <a:t>The Program excludes eldercare services performed at an adult day care center or assisted living facility owned, rented, operated or managed by a Named Insured. </a:t>
            </a:r>
            <a:br>
              <a:rPr lang="en-US" dirty="0"/>
            </a:br>
            <a:endParaRPr lang="en-US" dirty="0"/>
          </a:p>
          <a:p>
            <a:pPr marL="173038" indent="-173038"/>
            <a:r>
              <a:rPr lang="en-US" dirty="0"/>
              <a:t>The Program excludes childcare services performed at a licensed childcare facility owned, rented, operated or managed by a Named Insured.  </a:t>
            </a:r>
          </a:p>
        </p:txBody>
      </p:sp>
      <p:sp>
        <p:nvSpPr>
          <p:cNvPr id="38" name="Text Placeholder 37">
            <a:extLst>
              <a:ext uri="{FF2B5EF4-FFF2-40B4-BE49-F238E27FC236}">
                <a16:creationId xmlns:a16="http://schemas.microsoft.com/office/drawing/2014/main" id="{C7AD8980-B2EF-4D12-9907-67B30C936705}"/>
              </a:ext>
            </a:extLst>
          </p:cNvPr>
          <p:cNvSpPr>
            <a:spLocks noGrp="1"/>
          </p:cNvSpPr>
          <p:nvPr>
            <p:ph type="body" sz="quarter" idx="14"/>
          </p:nvPr>
        </p:nvSpPr>
        <p:spPr>
          <a:xfrm>
            <a:off x="0" y="-1"/>
            <a:ext cx="12192000" cy="3429002"/>
          </a:xfrm>
        </p:spPr>
        <p:txBody>
          <a:bodyPr>
            <a:normAutofit/>
          </a:bodyPr>
          <a:lstStyle/>
          <a:p>
            <a:endParaRPr lang="en-US" dirty="0"/>
          </a:p>
          <a:p>
            <a:br>
              <a:rPr lang="en-US" dirty="0"/>
            </a:br>
            <a:endParaRPr lang="en-US" dirty="0"/>
          </a:p>
          <a:p>
            <a:r>
              <a:rPr lang="en-US" dirty="0"/>
              <a:t>ELDERCARE &amp; CHILDCARE - EXCLUSION</a:t>
            </a:r>
          </a:p>
        </p:txBody>
      </p:sp>
      <p:sp>
        <p:nvSpPr>
          <p:cNvPr id="2" name="Slide Number Placeholder 1">
            <a:extLst>
              <a:ext uri="{FF2B5EF4-FFF2-40B4-BE49-F238E27FC236}">
                <a16:creationId xmlns:a16="http://schemas.microsoft.com/office/drawing/2014/main" id="{5D203339-DA78-44D6-BBC0-6113355F0D47}"/>
              </a:ext>
            </a:extLst>
          </p:cNvPr>
          <p:cNvSpPr>
            <a:spLocks noGrp="1"/>
          </p:cNvSpPr>
          <p:nvPr>
            <p:ph type="sldNum" sz="quarter" idx="12"/>
          </p:nvPr>
        </p:nvSpPr>
        <p:spPr/>
        <p:txBody>
          <a:bodyPr/>
          <a:lstStyle/>
          <a:p>
            <a:fld id="{97A94E25-127B-4C48-AF96-44BA7B823777}" type="slidenum">
              <a:rPr lang="en-US" smtClean="0"/>
              <a:pPr/>
              <a:t>24</a:t>
            </a:fld>
            <a:endParaRPr lang="en-US" dirty="0"/>
          </a:p>
        </p:txBody>
      </p:sp>
    </p:spTree>
    <p:extLst>
      <p:ext uri="{BB962C8B-B14F-4D97-AF65-F5344CB8AC3E}">
        <p14:creationId xmlns:p14="http://schemas.microsoft.com/office/powerpoint/2010/main" val="197638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3A7767A-85CB-4318-805B-E79C41A8AF5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0" y="-1123950"/>
            <a:ext cx="12191999" cy="8035636"/>
          </a:xfrm>
        </p:spPr>
      </p:pic>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6096000" y="0"/>
            <a:ext cx="6096000" cy="6858000"/>
          </a:xfrm>
          <a:solidFill>
            <a:srgbClr val="01B4E7">
              <a:alpha val="80000"/>
            </a:srgbClr>
          </a:solidFill>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784521" y="2989358"/>
            <a:ext cx="4978400" cy="1135062"/>
          </a:xfrm>
        </p:spPr>
        <p:txBody>
          <a:bodyPr/>
          <a:lstStyle/>
          <a:p>
            <a:r>
              <a:rPr lang="en-US" dirty="0"/>
              <a:t>Events that draw more than 25,000 attendees - Limitation</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776054" y="4231452"/>
            <a:ext cx="4986867" cy="2494654"/>
          </a:xfrm>
        </p:spPr>
        <p:txBody>
          <a:bodyPr>
            <a:normAutofit/>
          </a:bodyPr>
          <a:lstStyle/>
          <a:p>
            <a:pPr lvl="0"/>
            <a:r>
              <a:rPr lang="en-US" dirty="0">
                <a:cs typeface="Arial" panose="020B0604020202020204" pitchFamily="34" charset="0"/>
              </a:rPr>
              <a:t>Rotary clubs that organize events exceeding 25,000 attendees over the entire event period are required to purchase a primary general liability policy that includes coverage for all the event’s risks and exposures.</a:t>
            </a:r>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25</a:t>
            </a:fld>
            <a:endParaRPr lang="en-US" dirty="0"/>
          </a:p>
        </p:txBody>
      </p:sp>
    </p:spTree>
    <p:extLst>
      <p:ext uri="{BB962C8B-B14F-4D97-AF65-F5344CB8AC3E}">
        <p14:creationId xmlns:p14="http://schemas.microsoft.com/office/powerpoint/2010/main" val="20529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6A560B54-05FD-4179-9B72-1D04135B9C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4758"/>
          <a:stretch/>
        </p:blipFill>
        <p:spPr bwMode="auto">
          <a:xfrm>
            <a:off x="-34620" y="1540042"/>
            <a:ext cx="12226620" cy="5317957"/>
          </a:xfrm>
          <a:prstGeom prst="rect">
            <a:avLst/>
          </a:prstGeom>
          <a:pattFill prst="pct5">
            <a:fgClr>
              <a:schemeClr val="accent1"/>
            </a:fgClr>
            <a:bgClr>
              <a:schemeClr val="bg1"/>
            </a:bgClr>
          </a:pattFill>
        </p:spPr>
      </p:pic>
      <p:sp>
        <p:nvSpPr>
          <p:cNvPr id="6" name="Title 5">
            <a:extLst>
              <a:ext uri="{FF2B5EF4-FFF2-40B4-BE49-F238E27FC236}">
                <a16:creationId xmlns:a16="http://schemas.microsoft.com/office/drawing/2014/main" id="{3A4F2733-7847-4386-BFFD-2C447E835A7B}"/>
              </a:ext>
            </a:extLst>
          </p:cNvPr>
          <p:cNvSpPr>
            <a:spLocks noGrp="1"/>
          </p:cNvSpPr>
          <p:nvPr>
            <p:ph type="title"/>
          </p:nvPr>
        </p:nvSpPr>
        <p:spPr/>
        <p:txBody>
          <a:bodyPr/>
          <a:lstStyle/>
          <a:p>
            <a:pPr lvl="0"/>
            <a:r>
              <a:rPr lang="en-US" dirty="0"/>
              <a:t>Construction projects - limitation</a:t>
            </a:r>
          </a:p>
        </p:txBody>
      </p:sp>
      <p:sp>
        <p:nvSpPr>
          <p:cNvPr id="2" name="Slide Number Placeholder 1">
            <a:extLst>
              <a:ext uri="{FF2B5EF4-FFF2-40B4-BE49-F238E27FC236}">
                <a16:creationId xmlns:a16="http://schemas.microsoft.com/office/drawing/2014/main" id="{7A742345-1A84-4AE3-BA0C-6898183EEADC}"/>
              </a:ext>
            </a:extLst>
          </p:cNvPr>
          <p:cNvSpPr>
            <a:spLocks noGrp="1"/>
          </p:cNvSpPr>
          <p:nvPr>
            <p:ph type="sldNum" sz="quarter" idx="12"/>
          </p:nvPr>
        </p:nvSpPr>
        <p:spPr/>
        <p:txBody>
          <a:bodyPr/>
          <a:lstStyle/>
          <a:p>
            <a:fld id="{97A94E25-127B-4C48-AF96-44BA7B823777}" type="slidenum">
              <a:rPr lang="en-US" smtClean="0"/>
              <a:pPr/>
              <a:t>26</a:t>
            </a:fld>
            <a:endParaRPr lang="en-US" dirty="0"/>
          </a:p>
        </p:txBody>
      </p:sp>
      <p:sp>
        <p:nvSpPr>
          <p:cNvPr id="3" name="Rectangle 2">
            <a:extLst>
              <a:ext uri="{FF2B5EF4-FFF2-40B4-BE49-F238E27FC236}">
                <a16:creationId xmlns:a16="http://schemas.microsoft.com/office/drawing/2014/main" id="{DDE28D00-8B2D-4B97-A94F-F8A0ADD1EFF4}"/>
              </a:ext>
            </a:extLst>
          </p:cNvPr>
          <p:cNvSpPr/>
          <p:nvPr/>
        </p:nvSpPr>
        <p:spPr>
          <a:xfrm>
            <a:off x="0" y="1540041"/>
            <a:ext cx="12191999" cy="5317959"/>
          </a:xfrm>
          <a:prstGeom prst="rect">
            <a:avLst/>
          </a:prstGeom>
          <a:solidFill>
            <a:srgbClr val="48595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A307E8F-4F74-424B-BE95-83FE05211850}"/>
              </a:ext>
            </a:extLst>
          </p:cNvPr>
          <p:cNvSpPr txBox="1"/>
          <p:nvPr/>
        </p:nvSpPr>
        <p:spPr>
          <a:xfrm>
            <a:off x="381000" y="4719112"/>
            <a:ext cx="11269133" cy="1815882"/>
          </a:xfrm>
          <a:prstGeom prst="rect">
            <a:avLst/>
          </a:prstGeom>
          <a:noFill/>
        </p:spPr>
        <p:txBody>
          <a:bodyPr wrap="square" rtlCol="0">
            <a:spAutoFit/>
          </a:bodyPr>
          <a:lstStyle/>
          <a:p>
            <a:pPr lvl="0" algn="ctr"/>
            <a:r>
              <a:rPr lang="en-US" sz="2800" dirty="0">
                <a:solidFill>
                  <a:schemeClr val="bg1"/>
                </a:solidFill>
                <a:cs typeface="Arial" panose="020B0604020202020204" pitchFamily="34" charset="0"/>
              </a:rPr>
              <a:t>If a Rotary club or district is involved in a construction project where the value of the materials (donated or purchased) is $50,000 of more, the club or district is required to purchase a primary policy with minimum limits of $1M per occurrence up to the project cost</a:t>
            </a:r>
          </a:p>
        </p:txBody>
      </p:sp>
    </p:spTree>
    <p:extLst>
      <p:ext uri="{BB962C8B-B14F-4D97-AF65-F5344CB8AC3E}">
        <p14:creationId xmlns:p14="http://schemas.microsoft.com/office/powerpoint/2010/main" val="342545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3A7767A-85CB-4318-805B-E79C41A8AF5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0" y="-851039"/>
            <a:ext cx="14058900" cy="9019818"/>
          </a:xfrm>
        </p:spPr>
      </p:pic>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0" y="115570"/>
            <a:ext cx="6096000" cy="6858000"/>
          </a:xfrm>
          <a:solidFill>
            <a:srgbClr val="48595D">
              <a:alpha val="80000"/>
            </a:srgbClr>
          </a:solidFill>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88521" y="2057178"/>
            <a:ext cx="4978400" cy="1135062"/>
          </a:xfrm>
        </p:spPr>
        <p:txBody>
          <a:bodyPr/>
          <a:lstStyle/>
          <a:p>
            <a:r>
              <a:rPr lang="en-US" dirty="0"/>
              <a:t>Firework displays - limitation</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80054" y="3299272"/>
            <a:ext cx="4986867" cy="3292028"/>
          </a:xfrm>
        </p:spPr>
        <p:txBody>
          <a:bodyPr>
            <a:normAutofit/>
          </a:bodyPr>
          <a:lstStyle/>
          <a:p>
            <a:r>
              <a:rPr lang="en-US" sz="2400" dirty="0">
                <a:ea typeface="Arial" charset="0"/>
                <a:cs typeface="Arial" panose="020B0604020202020204" pitchFamily="34" charset="0"/>
              </a:rPr>
              <a:t>If a Rotary club or district hires a pyrotechnic firm or other similar company to detonate fireworks, the Rotary club or district is required to purchase a primary general liability policy with a minimum limit of $5M per occurrence.</a:t>
            </a:r>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27</a:t>
            </a:fld>
            <a:endParaRPr lang="en-US" dirty="0"/>
          </a:p>
        </p:txBody>
      </p:sp>
    </p:spTree>
    <p:extLst>
      <p:ext uri="{BB962C8B-B14F-4D97-AF65-F5344CB8AC3E}">
        <p14:creationId xmlns:p14="http://schemas.microsoft.com/office/powerpoint/2010/main" val="4066115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04C5AEA-C57F-8F46-A1F0-B81F5FFFB1FE}"/>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0749"/>
          <a:stretch/>
        </p:blipFill>
        <p:spPr>
          <a:xfrm>
            <a:off x="0" y="0"/>
            <a:ext cx="12192000" cy="6858000"/>
          </a:xfrm>
        </p:spPr>
      </p:pic>
      <p:sp>
        <p:nvSpPr>
          <p:cNvPr id="18" name="Text Placeholder 17">
            <a:extLst>
              <a:ext uri="{FF2B5EF4-FFF2-40B4-BE49-F238E27FC236}">
                <a16:creationId xmlns:a16="http://schemas.microsoft.com/office/drawing/2014/main" id="{602F4E01-0AD5-465C-9D55-0B2A8DAB94F1}"/>
              </a:ext>
            </a:extLst>
          </p:cNvPr>
          <p:cNvSpPr>
            <a:spLocks noGrp="1"/>
          </p:cNvSpPr>
          <p:nvPr>
            <p:ph type="body" sz="quarter" idx="16"/>
          </p:nvPr>
        </p:nvSpPr>
        <p:spPr>
          <a:xfrm>
            <a:off x="0" y="0"/>
            <a:ext cx="12192000" cy="6857999"/>
          </a:xfrm>
        </p:spPr>
        <p:txBody>
          <a:bodyPr/>
          <a:lstStyle/>
          <a:p>
            <a:r>
              <a:rPr lang="en-US" dirty="0"/>
              <a:t>Incident reporting</a:t>
            </a:r>
          </a:p>
        </p:txBody>
      </p:sp>
      <p:sp>
        <p:nvSpPr>
          <p:cNvPr id="17" name="Subtitle 16">
            <a:extLst>
              <a:ext uri="{FF2B5EF4-FFF2-40B4-BE49-F238E27FC236}">
                <a16:creationId xmlns:a16="http://schemas.microsoft.com/office/drawing/2014/main" id="{59CD2280-086D-4C84-8270-E76DE0695C7B}"/>
              </a:ext>
            </a:extLst>
          </p:cNvPr>
          <p:cNvSpPr>
            <a:spLocks noGrp="1"/>
          </p:cNvSpPr>
          <p:nvPr>
            <p:ph type="subTitle" idx="1"/>
          </p:nvPr>
        </p:nvSpPr>
        <p:spPr/>
        <p:txBody>
          <a:bodyPr/>
          <a:lstStyle/>
          <a:p>
            <a:r>
              <a:rPr lang="en-US" dirty="0"/>
              <a:t>What should your club or district do when an incident happens?</a:t>
            </a:r>
          </a:p>
        </p:txBody>
      </p:sp>
      <p:sp>
        <p:nvSpPr>
          <p:cNvPr id="2" name="Slide Number Placeholder 1">
            <a:extLst>
              <a:ext uri="{FF2B5EF4-FFF2-40B4-BE49-F238E27FC236}">
                <a16:creationId xmlns:a16="http://schemas.microsoft.com/office/drawing/2014/main" id="{17940D06-0E36-4FB9-80BA-82191D986270}"/>
              </a:ext>
            </a:extLst>
          </p:cNvPr>
          <p:cNvSpPr>
            <a:spLocks noGrp="1"/>
          </p:cNvSpPr>
          <p:nvPr>
            <p:ph type="sldNum" sz="quarter" idx="12"/>
          </p:nvPr>
        </p:nvSpPr>
        <p:spPr/>
        <p:txBody>
          <a:bodyPr/>
          <a:lstStyle/>
          <a:p>
            <a:fld id="{97A94E25-127B-4C48-AF96-44BA7B823777}" type="slidenum">
              <a:rPr lang="en-US" smtClean="0"/>
              <a:pPr/>
              <a:t>28</a:t>
            </a:fld>
            <a:endParaRPr lang="en-US" dirty="0"/>
          </a:p>
        </p:txBody>
      </p:sp>
      <p:sp>
        <p:nvSpPr>
          <p:cNvPr id="3" name="TextBox 2">
            <a:extLst>
              <a:ext uri="{FF2B5EF4-FFF2-40B4-BE49-F238E27FC236}">
                <a16:creationId xmlns:a16="http://schemas.microsoft.com/office/drawing/2014/main" id="{BBC07BED-CCB7-984B-BB70-40293C92F076}"/>
              </a:ext>
            </a:extLst>
          </p:cNvPr>
          <p:cNvSpPr txBox="1"/>
          <p:nvPr/>
        </p:nvSpPr>
        <p:spPr>
          <a:xfrm>
            <a:off x="-1477108" y="426251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2830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6096001" y="0"/>
            <a:ext cx="6096000" cy="6858000"/>
          </a:xfrm>
          <a:solidFill>
            <a:srgbClr val="01B4E7"/>
          </a:solidFill>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879771" y="1677988"/>
            <a:ext cx="4978400" cy="1135062"/>
          </a:xfrm>
        </p:spPr>
        <p:txBody>
          <a:bodyPr/>
          <a:lstStyle/>
          <a:p>
            <a:pPr lvl="0"/>
            <a:r>
              <a:rPr lang="en-US" dirty="0"/>
              <a:t>Incident reporting information</a:t>
            </a:r>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29</a:t>
            </a:fld>
            <a:endParaRPr lang="en-US" dirty="0"/>
          </a:p>
        </p:txBody>
      </p:sp>
      <p:sp>
        <p:nvSpPr>
          <p:cNvPr id="7" name="Subtitle 52">
            <a:extLst>
              <a:ext uri="{FF2B5EF4-FFF2-40B4-BE49-F238E27FC236}">
                <a16:creationId xmlns:a16="http://schemas.microsoft.com/office/drawing/2014/main" id="{37AFC09C-DAD0-4F02-BAE4-C34441051227}"/>
              </a:ext>
            </a:extLst>
          </p:cNvPr>
          <p:cNvSpPr txBox="1">
            <a:spLocks/>
          </p:cNvSpPr>
          <p:nvPr/>
        </p:nvSpPr>
        <p:spPr>
          <a:xfrm>
            <a:off x="6871303" y="3057843"/>
            <a:ext cx="4986867" cy="346995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a:t>What to do if you are notified of an incident/claim or lawsuit</a:t>
            </a:r>
          </a:p>
          <a:p>
            <a:pPr marL="342900" indent="-342900">
              <a:buFont typeface="Arial" panose="020B0604020202020204" pitchFamily="34" charset="0"/>
              <a:buChar char="•"/>
            </a:pPr>
            <a:r>
              <a:rPr lang="en-US" sz="2800" dirty="0"/>
              <a:t>Report to RI’s Risk Management Immediately</a:t>
            </a:r>
          </a:p>
          <a:p>
            <a:pPr marL="342900" indent="-342900">
              <a:buFont typeface="Arial" panose="020B0604020202020204" pitchFamily="34" charset="0"/>
              <a:buChar char="•"/>
            </a:pPr>
            <a:r>
              <a:rPr lang="en-US" sz="2800" dirty="0"/>
              <a:t>Obtain and complete an Incident Report Form </a:t>
            </a:r>
            <a:endParaRPr lang="en" sz="2800" dirty="0"/>
          </a:p>
        </p:txBody>
      </p:sp>
      <p:sp>
        <p:nvSpPr>
          <p:cNvPr id="8" name="Subtitle 52">
            <a:extLst>
              <a:ext uri="{FF2B5EF4-FFF2-40B4-BE49-F238E27FC236}">
                <a16:creationId xmlns:a16="http://schemas.microsoft.com/office/drawing/2014/main" id="{A8497AA7-4596-44AA-B3F1-E43C610C5D25}"/>
              </a:ext>
            </a:extLst>
          </p:cNvPr>
          <p:cNvSpPr txBox="1">
            <a:spLocks/>
          </p:cNvSpPr>
          <p:nvPr/>
        </p:nvSpPr>
        <p:spPr>
          <a:xfrm>
            <a:off x="333829" y="2816101"/>
            <a:ext cx="4986867" cy="11350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SCREEN SHOT OF NEW WEBSITE HERE</a:t>
            </a:r>
            <a:endParaRPr lang="en" dirty="0"/>
          </a:p>
        </p:txBody>
      </p:sp>
      <p:pic>
        <p:nvPicPr>
          <p:cNvPr id="4" name="Picture Placeholder 3">
            <a:extLst>
              <a:ext uri="{FF2B5EF4-FFF2-40B4-BE49-F238E27FC236}">
                <a16:creationId xmlns:a16="http://schemas.microsoft.com/office/drawing/2014/main" id="{61ACEE5D-91C9-4E0A-AAFE-1CA79D68B120}"/>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tretch>
            <a:fillRect/>
          </a:stretch>
        </p:blipFill>
        <p:spPr>
          <a:xfrm>
            <a:off x="-1" y="1"/>
            <a:ext cx="6096001" cy="6858000"/>
          </a:xfrm>
        </p:spPr>
      </p:pic>
    </p:spTree>
    <p:extLst>
      <p:ext uri="{BB962C8B-B14F-4D97-AF65-F5344CB8AC3E}">
        <p14:creationId xmlns:p14="http://schemas.microsoft.com/office/powerpoint/2010/main" val="206373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70AE76C-29E7-497F-ABC6-14D09837161B}"/>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9256" r="3031" b="8854"/>
          <a:stretch/>
        </p:blipFill>
        <p:spPr>
          <a:xfrm>
            <a:off x="0" y="0"/>
            <a:ext cx="12192000" cy="6864062"/>
          </a:xfrm>
        </p:spPr>
      </p:pic>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0" y="6061"/>
            <a:ext cx="6096000" cy="6858000"/>
          </a:xfrm>
          <a:solidFill>
            <a:srgbClr val="01B4E7">
              <a:alpha val="80000"/>
            </a:srgbClr>
          </a:solidFill>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783770" y="1690399"/>
            <a:ext cx="4978400" cy="1135062"/>
          </a:xfrm>
        </p:spPr>
        <p:txBody>
          <a:bodyPr/>
          <a:lstStyle/>
          <a:p>
            <a:r>
              <a:rPr lang="en-US" dirty="0"/>
              <a:t>What is The Program?</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775303" y="2825462"/>
            <a:ext cx="4986867" cy="3384838"/>
          </a:xfrm>
        </p:spPr>
        <p:txBody>
          <a:bodyPr>
            <a:normAutofit/>
          </a:bodyPr>
          <a:lstStyle/>
          <a:p>
            <a:r>
              <a:rPr lang="en-US" sz="2000" dirty="0">
                <a:latin typeface="Arial Narrow" panose="020B0606020202030204" pitchFamily="34" charset="0"/>
              </a:rPr>
              <a:t>The U.S. Rotary Club &amp; District Liability Insurance Program (‘Program’) provides liability insurance to all active U.S. Rotary Clubs &amp; Districts.  </a:t>
            </a:r>
          </a:p>
          <a:p>
            <a:br>
              <a:rPr lang="en-US" sz="2000" dirty="0">
                <a:latin typeface="Arial Narrow" panose="020B0606020202030204" pitchFamily="34" charset="0"/>
              </a:rPr>
            </a:br>
            <a:r>
              <a:rPr lang="en-US" sz="2000" dirty="0">
                <a:latin typeface="Arial Narrow" panose="020B0606020202030204" pitchFamily="34" charset="0"/>
              </a:rPr>
              <a:t>The insurance program is financed by U.S. Rotarians – via insurance assessments to RI on the 1 July Club Invoice (annual charge in July).  </a:t>
            </a:r>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3</a:t>
            </a:fld>
            <a:endParaRPr lang="en-US" dirty="0"/>
          </a:p>
        </p:txBody>
      </p:sp>
    </p:spTree>
    <p:extLst>
      <p:ext uri="{BB962C8B-B14F-4D97-AF65-F5344CB8AC3E}">
        <p14:creationId xmlns:p14="http://schemas.microsoft.com/office/powerpoint/2010/main" val="216666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04C5AEA-C57F-8F46-A1F0-B81F5FFFB1FE}"/>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6061" b="5871"/>
          <a:stretch/>
        </p:blipFill>
        <p:spPr>
          <a:xfrm>
            <a:off x="0" y="0"/>
            <a:ext cx="12192000" cy="6858000"/>
          </a:xfrm>
        </p:spPr>
      </p:pic>
      <p:sp>
        <p:nvSpPr>
          <p:cNvPr id="18" name="Text Placeholder 17">
            <a:extLst>
              <a:ext uri="{FF2B5EF4-FFF2-40B4-BE49-F238E27FC236}">
                <a16:creationId xmlns:a16="http://schemas.microsoft.com/office/drawing/2014/main" id="{602F4E01-0AD5-465C-9D55-0B2A8DAB94F1}"/>
              </a:ext>
            </a:extLst>
          </p:cNvPr>
          <p:cNvSpPr>
            <a:spLocks noGrp="1"/>
          </p:cNvSpPr>
          <p:nvPr>
            <p:ph type="body" sz="quarter" idx="16"/>
          </p:nvPr>
        </p:nvSpPr>
        <p:spPr>
          <a:xfrm>
            <a:off x="0" y="0"/>
            <a:ext cx="12192000" cy="6858000"/>
          </a:xfrm>
        </p:spPr>
        <p:txBody>
          <a:bodyPr/>
          <a:lstStyle/>
          <a:p>
            <a:r>
              <a:rPr lang="en-US" dirty="0"/>
              <a:t>resources</a:t>
            </a:r>
          </a:p>
        </p:txBody>
      </p:sp>
      <p:sp>
        <p:nvSpPr>
          <p:cNvPr id="17" name="Subtitle 16">
            <a:extLst>
              <a:ext uri="{FF2B5EF4-FFF2-40B4-BE49-F238E27FC236}">
                <a16:creationId xmlns:a16="http://schemas.microsoft.com/office/drawing/2014/main" id="{59CD2280-086D-4C84-8270-E76DE0695C7B}"/>
              </a:ext>
            </a:extLst>
          </p:cNvPr>
          <p:cNvSpPr>
            <a:spLocks noGrp="1"/>
          </p:cNvSpPr>
          <p:nvPr>
            <p:ph type="subTitle" idx="1"/>
          </p:nvPr>
        </p:nvSpPr>
        <p:spPr/>
        <p:txBody>
          <a:bodyPr/>
          <a:lstStyle/>
          <a:p>
            <a:r>
              <a:rPr lang="en-US" dirty="0"/>
              <a:t>Where should you go to obtain more information about the Program?</a:t>
            </a:r>
          </a:p>
        </p:txBody>
      </p:sp>
      <p:sp>
        <p:nvSpPr>
          <p:cNvPr id="2" name="Slide Number Placeholder 1">
            <a:extLst>
              <a:ext uri="{FF2B5EF4-FFF2-40B4-BE49-F238E27FC236}">
                <a16:creationId xmlns:a16="http://schemas.microsoft.com/office/drawing/2014/main" id="{17940D06-0E36-4FB9-80BA-82191D986270}"/>
              </a:ext>
            </a:extLst>
          </p:cNvPr>
          <p:cNvSpPr>
            <a:spLocks noGrp="1"/>
          </p:cNvSpPr>
          <p:nvPr>
            <p:ph type="sldNum" sz="quarter" idx="12"/>
          </p:nvPr>
        </p:nvSpPr>
        <p:spPr/>
        <p:txBody>
          <a:bodyPr/>
          <a:lstStyle/>
          <a:p>
            <a:fld id="{97A94E25-127B-4C48-AF96-44BA7B823777}" type="slidenum">
              <a:rPr lang="en-US" smtClean="0"/>
              <a:pPr/>
              <a:t>30</a:t>
            </a:fld>
            <a:endParaRPr lang="en-US" dirty="0"/>
          </a:p>
        </p:txBody>
      </p:sp>
      <p:sp>
        <p:nvSpPr>
          <p:cNvPr id="3" name="TextBox 2">
            <a:extLst>
              <a:ext uri="{FF2B5EF4-FFF2-40B4-BE49-F238E27FC236}">
                <a16:creationId xmlns:a16="http://schemas.microsoft.com/office/drawing/2014/main" id="{BBC07BED-CCB7-984B-BB70-40293C92F076}"/>
              </a:ext>
            </a:extLst>
          </p:cNvPr>
          <p:cNvSpPr txBox="1"/>
          <p:nvPr/>
        </p:nvSpPr>
        <p:spPr>
          <a:xfrm>
            <a:off x="-1477108" y="426251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432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48595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B755FE-9635-48DB-B82B-A7F4DF52C5C0}"/>
              </a:ext>
            </a:extLst>
          </p:cNvPr>
          <p:cNvPicPr>
            <a:picLocks noChangeAspect="1"/>
          </p:cNvPicPr>
          <p:nvPr/>
        </p:nvPicPr>
        <p:blipFill rotWithShape="1">
          <a:blip r:embed="rId3">
            <a:extLst>
              <a:ext uri="{28A0092B-C50C-407E-A947-70E740481C1C}">
                <a14:useLocalDpi xmlns:a14="http://schemas.microsoft.com/office/drawing/2010/main" val="0"/>
              </a:ext>
            </a:extLst>
          </a:blip>
          <a:srcRect l="3215" t="1953" r="1030"/>
          <a:stretch/>
        </p:blipFill>
        <p:spPr>
          <a:xfrm>
            <a:off x="0" y="0"/>
            <a:ext cx="12192000" cy="3124200"/>
          </a:xfrm>
          <a:prstGeom prst="rect">
            <a:avLst/>
          </a:prstGeom>
        </p:spPr>
      </p:pic>
      <p:sp>
        <p:nvSpPr>
          <p:cNvPr id="30" name="Content Placeholder 29">
            <a:extLst>
              <a:ext uri="{FF2B5EF4-FFF2-40B4-BE49-F238E27FC236}">
                <a16:creationId xmlns:a16="http://schemas.microsoft.com/office/drawing/2014/main" id="{DE2FAAC1-849C-493B-8BF9-370137CD9E98}"/>
              </a:ext>
            </a:extLst>
          </p:cNvPr>
          <p:cNvSpPr>
            <a:spLocks noGrp="1"/>
          </p:cNvSpPr>
          <p:nvPr>
            <p:ph idx="1"/>
          </p:nvPr>
        </p:nvSpPr>
        <p:spPr>
          <a:xfrm>
            <a:off x="380999" y="3429000"/>
            <a:ext cx="5321301" cy="3049818"/>
          </a:xfrm>
        </p:spPr>
        <p:txBody>
          <a:bodyPr>
            <a:normAutofit lnSpcReduction="10000"/>
          </a:bodyPr>
          <a:lstStyle/>
          <a:p>
            <a:pPr marL="173038" indent="-173038"/>
            <a:r>
              <a:rPr lang="en-US" dirty="0"/>
              <a:t>Gallagher (insurance broker)</a:t>
            </a:r>
            <a:br>
              <a:rPr lang="en-US" dirty="0"/>
            </a:br>
            <a:endParaRPr lang="en-US" dirty="0"/>
          </a:p>
          <a:p>
            <a:pPr marL="401638" lvl="1" indent="-173038"/>
            <a:r>
              <a:rPr lang="en-US" dirty="0"/>
              <a:t>Gallagher Insurance Website: </a:t>
            </a:r>
            <a:r>
              <a:rPr lang="en-US" dirty="0">
                <a:hlinkClick r:id="rId4"/>
              </a:rPr>
              <a:t>https://rotary.ajg.com/</a:t>
            </a:r>
            <a:br>
              <a:rPr lang="en-US" dirty="0"/>
            </a:br>
            <a:endParaRPr lang="en-US" dirty="0"/>
          </a:p>
          <a:p>
            <a:pPr marL="401638" lvl="1" indent="-173038"/>
            <a:r>
              <a:rPr lang="en-US" dirty="0"/>
              <a:t>Toll Free: 1-833-3ROTARY</a:t>
            </a:r>
            <a:br>
              <a:rPr lang="en-US" dirty="0"/>
            </a:br>
            <a:r>
              <a:rPr lang="en-US" dirty="0"/>
              <a:t>	         1-833-376-8279</a:t>
            </a:r>
            <a:br>
              <a:rPr lang="en-US" dirty="0"/>
            </a:br>
            <a:endParaRPr lang="en-US" dirty="0"/>
          </a:p>
          <a:p>
            <a:pPr marL="401638" lvl="1" indent="-173038"/>
            <a:r>
              <a:rPr lang="en-US" dirty="0"/>
              <a:t>Email: </a:t>
            </a:r>
            <a:r>
              <a:rPr lang="en-US" dirty="0">
                <a:hlinkClick r:id="rId5"/>
              </a:rPr>
              <a:t>rotary@ajg.com</a:t>
            </a:r>
            <a:r>
              <a:rPr lang="en-US" dirty="0"/>
              <a:t> </a:t>
            </a:r>
            <a:br>
              <a:rPr lang="en-US" dirty="0"/>
            </a:br>
            <a:endParaRPr lang="en-US" dirty="0"/>
          </a:p>
        </p:txBody>
      </p:sp>
      <p:sp>
        <p:nvSpPr>
          <p:cNvPr id="2" name="Slide Number Placeholder 1">
            <a:extLst>
              <a:ext uri="{FF2B5EF4-FFF2-40B4-BE49-F238E27FC236}">
                <a16:creationId xmlns:a16="http://schemas.microsoft.com/office/drawing/2014/main" id="{5D203339-DA78-44D6-BBC0-6113355F0D47}"/>
              </a:ext>
            </a:extLst>
          </p:cNvPr>
          <p:cNvSpPr>
            <a:spLocks noGrp="1"/>
          </p:cNvSpPr>
          <p:nvPr>
            <p:ph type="sldNum" sz="quarter" idx="12"/>
          </p:nvPr>
        </p:nvSpPr>
        <p:spPr/>
        <p:txBody>
          <a:bodyPr/>
          <a:lstStyle/>
          <a:p>
            <a:fld id="{97A94E25-127B-4C48-AF96-44BA7B823777}" type="slidenum">
              <a:rPr lang="en-US" smtClean="0"/>
              <a:pPr/>
              <a:t>31</a:t>
            </a:fld>
            <a:endParaRPr lang="en-US" dirty="0"/>
          </a:p>
        </p:txBody>
      </p:sp>
      <p:sp>
        <p:nvSpPr>
          <p:cNvPr id="6" name="Content Placeholder 29">
            <a:extLst>
              <a:ext uri="{FF2B5EF4-FFF2-40B4-BE49-F238E27FC236}">
                <a16:creationId xmlns:a16="http://schemas.microsoft.com/office/drawing/2014/main" id="{F8E353CB-41AD-4841-BD12-691E711ECA68}"/>
              </a:ext>
            </a:extLst>
          </p:cNvPr>
          <p:cNvSpPr txBox="1">
            <a:spLocks/>
          </p:cNvSpPr>
          <p:nvPr/>
        </p:nvSpPr>
        <p:spPr>
          <a:xfrm>
            <a:off x="6489700" y="3429000"/>
            <a:ext cx="5321301" cy="30498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3038" indent="-173038"/>
            <a:r>
              <a:rPr lang="en-US" dirty="0"/>
              <a:t>RI’s Risk Management Department </a:t>
            </a:r>
            <a:br>
              <a:rPr lang="en-US" dirty="0"/>
            </a:br>
            <a:endParaRPr lang="en-US" dirty="0"/>
          </a:p>
          <a:p>
            <a:pPr marL="401638" lvl="1" indent="-173038"/>
            <a:r>
              <a:rPr lang="en-US" dirty="0"/>
              <a:t>Email: </a:t>
            </a:r>
            <a:r>
              <a:rPr lang="en-US" dirty="0">
                <a:hlinkClick r:id="rId6"/>
              </a:rPr>
              <a:t>insurance@rotary.org</a:t>
            </a:r>
            <a:r>
              <a:rPr lang="en-US" dirty="0"/>
              <a:t> </a:t>
            </a:r>
            <a:br>
              <a:rPr lang="en-US" dirty="0"/>
            </a:br>
            <a:r>
              <a:rPr lang="en-US" dirty="0"/>
              <a:t>           </a:t>
            </a:r>
            <a:r>
              <a:rPr lang="en-US" dirty="0">
                <a:hlinkClick r:id="rId7"/>
              </a:rPr>
              <a:t>claims@rotary.org</a:t>
            </a:r>
            <a:r>
              <a:rPr lang="en-US" dirty="0"/>
              <a:t> </a:t>
            </a:r>
            <a:br>
              <a:rPr lang="en-US" dirty="0"/>
            </a:br>
            <a:endParaRPr lang="en-US" dirty="0"/>
          </a:p>
          <a:p>
            <a:pPr marL="401638" lvl="1" indent="-173038"/>
            <a:r>
              <a:rPr lang="en-US" dirty="0"/>
              <a:t>E-mailings from Risk Management to Club &amp; District Officers throughout the year </a:t>
            </a:r>
          </a:p>
        </p:txBody>
      </p:sp>
      <p:sp>
        <p:nvSpPr>
          <p:cNvPr id="11" name="Title 5">
            <a:extLst>
              <a:ext uri="{FF2B5EF4-FFF2-40B4-BE49-F238E27FC236}">
                <a16:creationId xmlns:a16="http://schemas.microsoft.com/office/drawing/2014/main" id="{C12CE9E9-D89B-4EAF-99A0-326328105223}"/>
              </a:ext>
            </a:extLst>
          </p:cNvPr>
          <p:cNvSpPr txBox="1">
            <a:spLocks/>
          </p:cNvSpPr>
          <p:nvPr/>
        </p:nvSpPr>
        <p:spPr>
          <a:xfrm>
            <a:off x="380999" y="2501898"/>
            <a:ext cx="11269134" cy="914399"/>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solidFill>
                  <a:schemeClr val="bg1"/>
                </a:solidFill>
              </a:rPr>
              <a:t>RESOURCES</a:t>
            </a:r>
          </a:p>
        </p:txBody>
      </p:sp>
      <p:sp>
        <p:nvSpPr>
          <p:cNvPr id="10" name="Slide Number Placeholder 1">
            <a:extLst>
              <a:ext uri="{FF2B5EF4-FFF2-40B4-BE49-F238E27FC236}">
                <a16:creationId xmlns:a16="http://schemas.microsoft.com/office/drawing/2014/main" id="{05D14738-E007-47CF-BE20-FC1B03F2B5E7}"/>
              </a:ext>
            </a:extLst>
          </p:cNvPr>
          <p:cNvSpPr txBox="1">
            <a:spLocks/>
          </p:cNvSpPr>
          <p:nvPr/>
        </p:nvSpPr>
        <p:spPr>
          <a:xfrm>
            <a:off x="11497733" y="128273"/>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rgbClr val="48595D"/>
                </a:solidFill>
              </a:rPr>
              <a:pPr/>
              <a:t>31</a:t>
            </a:fld>
            <a:endParaRPr lang="en-US" dirty="0">
              <a:solidFill>
                <a:srgbClr val="48595D"/>
              </a:solidFill>
            </a:endParaRPr>
          </a:p>
        </p:txBody>
      </p:sp>
    </p:spTree>
    <p:extLst>
      <p:ext uri="{BB962C8B-B14F-4D97-AF65-F5344CB8AC3E}">
        <p14:creationId xmlns:p14="http://schemas.microsoft.com/office/powerpoint/2010/main" val="273500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9303A"/>
        </a:solidFill>
        <a:effectLst/>
      </p:bgPr>
    </p:bg>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6096001" y="0"/>
            <a:ext cx="6096000" cy="6858000"/>
          </a:xfrm>
          <a:solidFill>
            <a:srgbClr val="01B4E7"/>
          </a:solidFill>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879771" y="1201738"/>
            <a:ext cx="4978400" cy="1135062"/>
          </a:xfrm>
        </p:spPr>
        <p:txBody>
          <a:bodyPr/>
          <a:lstStyle/>
          <a:p>
            <a:pPr lvl="0"/>
            <a:r>
              <a:rPr lang="en-US" dirty="0"/>
              <a:t>Gallagher Insurance website</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871304" y="2486343"/>
            <a:ext cx="4986867" cy="1450657"/>
          </a:xfrm>
        </p:spPr>
        <p:txBody>
          <a:bodyPr>
            <a:normAutofit/>
          </a:bodyPr>
          <a:lstStyle/>
          <a:p>
            <a:pPr algn="ctr"/>
            <a:r>
              <a:rPr lang="en-US" dirty="0">
                <a:hlinkClick r:id="rId3"/>
              </a:rPr>
              <a:t>https://rotary.ajg.com</a:t>
            </a:r>
            <a:endParaRPr lang="en-US" dirty="0"/>
          </a:p>
          <a:p>
            <a:pPr algn="ctr"/>
            <a:r>
              <a:rPr lang="en-US" dirty="0"/>
              <a:t>Username: rotary@ajg.com</a:t>
            </a:r>
            <a:br>
              <a:rPr lang="en-US" dirty="0"/>
            </a:br>
            <a:r>
              <a:rPr lang="en-US" dirty="0"/>
              <a:t>Password: rotarian1</a:t>
            </a:r>
            <a:br>
              <a:rPr lang="en-US" dirty="0"/>
            </a:br>
            <a:endParaRPr lang="en" dirty="0"/>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32</a:t>
            </a:fld>
            <a:endParaRPr lang="en-US" dirty="0"/>
          </a:p>
        </p:txBody>
      </p:sp>
      <p:sp>
        <p:nvSpPr>
          <p:cNvPr id="7" name="Subtitle 52">
            <a:extLst>
              <a:ext uri="{FF2B5EF4-FFF2-40B4-BE49-F238E27FC236}">
                <a16:creationId xmlns:a16="http://schemas.microsoft.com/office/drawing/2014/main" id="{37AFC09C-DAD0-4F02-BAE4-C34441051227}"/>
              </a:ext>
            </a:extLst>
          </p:cNvPr>
          <p:cNvSpPr txBox="1">
            <a:spLocks/>
          </p:cNvSpPr>
          <p:nvPr/>
        </p:nvSpPr>
        <p:spPr>
          <a:xfrm>
            <a:off x="6489701" y="3657600"/>
            <a:ext cx="5368470" cy="2476500"/>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What is available on the Portal?</a:t>
            </a:r>
          </a:p>
          <a:p>
            <a:pPr marL="342900" indent="-342900">
              <a:buFont typeface="Arial" panose="020B0604020202020204" pitchFamily="34" charset="0"/>
              <a:buChar char="•"/>
            </a:pPr>
            <a:r>
              <a:rPr lang="en-US" dirty="0"/>
              <a:t>Certificate of Insurance</a:t>
            </a:r>
          </a:p>
          <a:p>
            <a:pPr marL="342900" indent="-342900">
              <a:buFont typeface="Arial" panose="020B0604020202020204" pitchFamily="34" charset="0"/>
              <a:buChar char="•"/>
            </a:pPr>
            <a:r>
              <a:rPr lang="en-US" dirty="0"/>
              <a:t>Summary of Coverage</a:t>
            </a:r>
          </a:p>
          <a:p>
            <a:pPr marL="342900" indent="-342900">
              <a:buFont typeface="Arial" panose="020B0604020202020204" pitchFamily="34" charset="0"/>
              <a:buChar char="•"/>
            </a:pPr>
            <a:r>
              <a:rPr lang="en-US" dirty="0"/>
              <a:t>Loss Prevention Strategies</a:t>
            </a:r>
          </a:p>
          <a:p>
            <a:pPr marL="342900" indent="-342900">
              <a:buFont typeface="Arial" panose="020B0604020202020204" pitchFamily="34" charset="0"/>
              <a:buChar char="•"/>
            </a:pPr>
            <a:r>
              <a:rPr lang="en-US" dirty="0"/>
              <a:t>Incident Forms</a:t>
            </a:r>
          </a:p>
          <a:p>
            <a:pPr marL="342900" indent="-342900">
              <a:buFont typeface="Arial" panose="020B0604020202020204" pitchFamily="34" charset="0"/>
              <a:buChar char="•"/>
            </a:pPr>
            <a:r>
              <a:rPr lang="en-US" dirty="0"/>
              <a:t>And more! </a:t>
            </a:r>
          </a:p>
          <a:p>
            <a:pPr marL="342900" indent="-342900">
              <a:buFont typeface="Arial" panose="020B0604020202020204" pitchFamily="34" charset="0"/>
              <a:buChar char="•"/>
            </a:pPr>
            <a:endParaRPr lang="en-US" dirty="0"/>
          </a:p>
        </p:txBody>
      </p:sp>
      <p:pic>
        <p:nvPicPr>
          <p:cNvPr id="12" name="Picture Placeholder 11">
            <a:extLst>
              <a:ext uri="{FF2B5EF4-FFF2-40B4-BE49-F238E27FC236}">
                <a16:creationId xmlns:a16="http://schemas.microsoft.com/office/drawing/2014/main" id="{B69A01B6-04F9-4EAE-8A0E-F8361CE20E07}"/>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74700" y="0"/>
            <a:ext cx="4546599" cy="6858000"/>
          </a:xfrm>
        </p:spPr>
      </p:pic>
      <p:sp>
        <p:nvSpPr>
          <p:cNvPr id="18" name="Subtitle 52">
            <a:extLst>
              <a:ext uri="{FF2B5EF4-FFF2-40B4-BE49-F238E27FC236}">
                <a16:creationId xmlns:a16="http://schemas.microsoft.com/office/drawing/2014/main" id="{332AA68A-F920-48DA-B7AB-C23658CD503C}"/>
              </a:ext>
            </a:extLst>
          </p:cNvPr>
          <p:cNvSpPr txBox="1">
            <a:spLocks/>
          </p:cNvSpPr>
          <p:nvPr/>
        </p:nvSpPr>
        <p:spPr>
          <a:xfrm>
            <a:off x="6198204" y="6248401"/>
            <a:ext cx="5879496" cy="5207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dirty="0"/>
              <a:t>The website is accessible via mobile devices</a:t>
            </a:r>
            <a:endParaRPr lang="en" dirty="0"/>
          </a:p>
        </p:txBody>
      </p:sp>
    </p:spTree>
    <p:extLst>
      <p:ext uri="{BB962C8B-B14F-4D97-AF65-F5344CB8AC3E}">
        <p14:creationId xmlns:p14="http://schemas.microsoft.com/office/powerpoint/2010/main" val="324467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C25BA-D8F0-4178-B816-B2FDF5B1B83D}"/>
              </a:ext>
            </a:extLst>
          </p:cNvPr>
          <p:cNvPicPr>
            <a:picLocks noChangeAspect="1"/>
          </p:cNvPicPr>
          <p:nvPr/>
        </p:nvPicPr>
        <p:blipFill>
          <a:blip r:embed="rId3"/>
          <a:stretch>
            <a:fillRect/>
          </a:stretch>
        </p:blipFill>
        <p:spPr>
          <a:xfrm>
            <a:off x="3188332" y="1396993"/>
            <a:ext cx="5627077" cy="4735514"/>
          </a:xfrm>
          <a:prstGeom prst="rect">
            <a:avLst/>
          </a:prstGeom>
        </p:spPr>
      </p:pic>
      <p:sp>
        <p:nvSpPr>
          <p:cNvPr id="4" name="TextBox 3">
            <a:extLst>
              <a:ext uri="{FF2B5EF4-FFF2-40B4-BE49-F238E27FC236}">
                <a16:creationId xmlns:a16="http://schemas.microsoft.com/office/drawing/2014/main" id="{5BC42DF1-87D7-4892-9774-04059B83693F}"/>
              </a:ext>
            </a:extLst>
          </p:cNvPr>
          <p:cNvSpPr txBox="1"/>
          <p:nvPr/>
        </p:nvSpPr>
        <p:spPr>
          <a:xfrm>
            <a:off x="3188332" y="1396994"/>
            <a:ext cx="5627077" cy="3722598"/>
          </a:xfrm>
          <a:prstGeom prst="rect">
            <a:avLst/>
          </a:prstGeom>
          <a:noFill/>
        </p:spPr>
        <p:txBody>
          <a:bodyPr wrap="square" rtlCol="0" anchor="ctr">
            <a:noAutofit/>
          </a:bodyPr>
          <a:lstStyle/>
          <a:p>
            <a:pPr algn="ctr"/>
            <a:r>
              <a:rPr lang="en-US" sz="6600" b="1" dirty="0">
                <a:solidFill>
                  <a:schemeClr val="bg1"/>
                </a:solidFill>
                <a:latin typeface="Arial" panose="020B0604020202020204" pitchFamily="34" charset="0"/>
                <a:ea typeface="Arial" charset="0"/>
                <a:cs typeface="Arial" panose="020B0604020202020204" pitchFamily="34" charset="0"/>
              </a:rPr>
              <a:t>QUESTIONS</a:t>
            </a:r>
          </a:p>
        </p:txBody>
      </p:sp>
      <p:sp>
        <p:nvSpPr>
          <p:cNvPr id="2" name="Slide Number Placeholder 1">
            <a:extLst>
              <a:ext uri="{FF2B5EF4-FFF2-40B4-BE49-F238E27FC236}">
                <a16:creationId xmlns:a16="http://schemas.microsoft.com/office/drawing/2014/main" id="{5DB3309C-0FC6-480A-ACAC-BDB57E644B90}"/>
              </a:ext>
            </a:extLst>
          </p:cNvPr>
          <p:cNvSpPr>
            <a:spLocks noGrp="1"/>
          </p:cNvSpPr>
          <p:nvPr>
            <p:ph type="sldNum" sz="quarter" idx="12"/>
          </p:nvPr>
        </p:nvSpPr>
        <p:spPr/>
        <p:txBody>
          <a:bodyPr/>
          <a:lstStyle/>
          <a:p>
            <a:fld id="{97A94E25-127B-4C48-AF96-44BA7B823777}" type="slidenum">
              <a:rPr lang="en-US" smtClean="0"/>
              <a:pPr/>
              <a:t>33</a:t>
            </a:fld>
            <a:endParaRPr lang="en-US" dirty="0"/>
          </a:p>
        </p:txBody>
      </p:sp>
      <p:sp>
        <p:nvSpPr>
          <p:cNvPr id="5" name="Content Placeholder 5">
            <a:extLst>
              <a:ext uri="{FF2B5EF4-FFF2-40B4-BE49-F238E27FC236}">
                <a16:creationId xmlns:a16="http://schemas.microsoft.com/office/drawing/2014/main" id="{03235E39-750F-4575-976D-1EBEF4C44209}"/>
              </a:ext>
            </a:extLst>
          </p:cNvPr>
          <p:cNvSpPr txBox="1">
            <a:spLocks/>
          </p:cNvSpPr>
          <p:nvPr/>
        </p:nvSpPr>
        <p:spPr>
          <a:xfrm>
            <a:off x="3188332" y="3937001"/>
            <a:ext cx="5627078" cy="7239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rgbClr val="FFFFFF"/>
                </a:solidFill>
                <a:latin typeface="Arial" panose="020B0604020202020204" pitchFamily="34" charset="0"/>
                <a:ea typeface="Arial" charset="0"/>
                <a:cs typeface="Arial" panose="020B0604020202020204" pitchFamily="34" charset="0"/>
              </a:rPr>
              <a:t>Please contact: </a:t>
            </a:r>
            <a:br>
              <a:rPr lang="en-US" dirty="0">
                <a:solidFill>
                  <a:srgbClr val="FFFFFF"/>
                </a:solidFill>
                <a:latin typeface="Arial" panose="020B0604020202020204" pitchFamily="34" charset="0"/>
                <a:ea typeface="Arial" charset="0"/>
                <a:cs typeface="Arial" panose="020B0604020202020204" pitchFamily="34" charset="0"/>
              </a:rPr>
            </a:br>
            <a:r>
              <a:rPr lang="en-US" dirty="0">
                <a:solidFill>
                  <a:srgbClr val="FFFFFF"/>
                </a:solidFill>
                <a:latin typeface="Arial" panose="020B0604020202020204" pitchFamily="34" charset="0"/>
                <a:ea typeface="Arial" charset="0"/>
                <a:cs typeface="Arial" panose="020B0604020202020204" pitchFamily="34" charset="0"/>
                <a:hlinkClick r:id="rId4"/>
              </a:rPr>
              <a:t>insurance@rotary.org</a:t>
            </a:r>
            <a:r>
              <a:rPr lang="en-US" dirty="0">
                <a:solidFill>
                  <a:srgbClr val="FFFFFF"/>
                </a:solidFill>
                <a:latin typeface="Arial" panose="020B0604020202020204" pitchFamily="34" charset="0"/>
                <a:ea typeface="Arial" charset="0"/>
                <a:cs typeface="Arial" panose="020B0604020202020204" pitchFamily="34" charset="0"/>
              </a:rPr>
              <a:t> </a:t>
            </a:r>
            <a:endParaRPr lang="en-US" dirty="0">
              <a:solidFill>
                <a:srgbClr val="FFFFFF"/>
              </a:solidFill>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B2449461-B709-4330-8099-F886637143F9}"/>
              </a:ext>
            </a:extLst>
          </p:cNvPr>
          <p:cNvSpPr txBox="1">
            <a:spLocks/>
          </p:cNvSpPr>
          <p:nvPr/>
        </p:nvSpPr>
        <p:spPr>
          <a:xfrm>
            <a:off x="355601" y="298132"/>
            <a:ext cx="11506199" cy="10964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FFFFF"/>
                </a:solidFill>
                <a:latin typeface="Arial" panose="020B0604020202020204" pitchFamily="34" charset="0"/>
                <a:ea typeface="Arial" charset="0"/>
                <a:cs typeface="Arial" panose="020B0604020202020204" pitchFamily="34" charset="0"/>
              </a:rPr>
              <a:t>Presentation was prepared by Rotary International’s Risk Management Department.</a:t>
            </a:r>
          </a:p>
          <a:p>
            <a:pPr marL="0" indent="0">
              <a:buFont typeface="Arial" panose="020B0604020202020204" pitchFamily="34" charset="0"/>
              <a:buNone/>
            </a:pPr>
            <a:endParaRPr lang="en-US" dirty="0">
              <a:solidFill>
                <a:srgbClr val="FFFFFF"/>
              </a:solidFill>
              <a:latin typeface="Arial" panose="020B0604020202020204" pitchFamily="34" charset="0"/>
              <a:cs typeface="Arial" panose="020B0604020202020204" pitchFamily="34" charset="0"/>
            </a:endParaRPr>
          </a:p>
        </p:txBody>
      </p:sp>
      <p:sp>
        <p:nvSpPr>
          <p:cNvPr id="7" name="Content Placeholder 5">
            <a:extLst>
              <a:ext uri="{FF2B5EF4-FFF2-40B4-BE49-F238E27FC236}">
                <a16:creationId xmlns:a16="http://schemas.microsoft.com/office/drawing/2014/main" id="{86882100-ABCD-48C4-A366-B4469DD1DA6C}"/>
              </a:ext>
            </a:extLst>
          </p:cNvPr>
          <p:cNvSpPr txBox="1">
            <a:spLocks/>
          </p:cNvSpPr>
          <p:nvPr/>
        </p:nvSpPr>
        <p:spPr>
          <a:xfrm>
            <a:off x="5080000" y="5592823"/>
            <a:ext cx="6815667" cy="8356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rgbClr val="FFFFFF"/>
                </a:solidFill>
                <a:latin typeface="Arial" panose="020B0604020202020204" pitchFamily="34" charset="0"/>
                <a:ea typeface="Arial" charset="0"/>
                <a:cs typeface="Arial" panose="020B0604020202020204" pitchFamily="34" charset="0"/>
              </a:rPr>
              <a:t>While information may be presented to help explain coverage, it </a:t>
            </a:r>
            <a:r>
              <a:rPr lang="en-US" sz="1800">
                <a:solidFill>
                  <a:srgbClr val="FFFFFF"/>
                </a:solidFill>
                <a:latin typeface="Arial" panose="020B0604020202020204" pitchFamily="34" charset="0"/>
                <a:ea typeface="Arial" charset="0"/>
                <a:cs typeface="Arial" panose="020B0604020202020204" pitchFamily="34" charset="0"/>
              </a:rPr>
              <a:t>does not alter or change </a:t>
            </a:r>
            <a:r>
              <a:rPr lang="en-US" sz="1800" dirty="0">
                <a:solidFill>
                  <a:srgbClr val="FFFFFF"/>
                </a:solidFill>
                <a:latin typeface="Arial" panose="020B0604020202020204" pitchFamily="34" charset="0"/>
                <a:ea typeface="Arial" charset="0"/>
                <a:cs typeface="Arial" panose="020B0604020202020204" pitchFamily="34" charset="0"/>
              </a:rPr>
              <a:t>how the insurance policy will apply in the event of a claim.</a:t>
            </a:r>
          </a:p>
        </p:txBody>
      </p:sp>
      <p:sp>
        <p:nvSpPr>
          <p:cNvPr id="8" name="Rectangle 7">
            <a:extLst>
              <a:ext uri="{FF2B5EF4-FFF2-40B4-BE49-F238E27FC236}">
                <a16:creationId xmlns:a16="http://schemas.microsoft.com/office/drawing/2014/main" id="{FFFE0544-225E-4F6F-803A-40B390223DB6}"/>
              </a:ext>
            </a:extLst>
          </p:cNvPr>
          <p:cNvSpPr/>
          <p:nvPr/>
        </p:nvSpPr>
        <p:spPr>
          <a:xfrm>
            <a:off x="38098" y="5413969"/>
            <a:ext cx="3784602" cy="1200329"/>
          </a:xfrm>
          <a:prstGeom prst="rect">
            <a:avLst/>
          </a:prstGeom>
        </p:spPr>
        <p:txBody>
          <a:bodyPr wrap="square">
            <a:spAutoFit/>
          </a:bodyPr>
          <a:lstStyle/>
          <a:p>
            <a:pPr algn="ctr"/>
            <a:r>
              <a:rPr lang="en-US" dirty="0">
                <a:solidFill>
                  <a:srgbClr val="FFFFFF"/>
                </a:solidFill>
                <a:latin typeface="Arial" panose="020B0604020202020204" pitchFamily="34" charset="0"/>
                <a:cs typeface="Arial" panose="020B0604020202020204" pitchFamily="34" charset="0"/>
              </a:rPr>
              <a:t>Nothing in this presentation shall be construed to extend, alter, vary, or waive any of the provisions of the actual insurance policies. </a:t>
            </a:r>
          </a:p>
        </p:txBody>
      </p:sp>
    </p:spTree>
    <p:extLst>
      <p:ext uri="{BB962C8B-B14F-4D97-AF65-F5344CB8AC3E}">
        <p14:creationId xmlns:p14="http://schemas.microsoft.com/office/powerpoint/2010/main" val="43804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04C5AEA-C57F-8F46-A1F0-B81F5FFFB1F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0" y="1016"/>
            <a:ext cx="12192000" cy="6855968"/>
          </a:xfrm>
        </p:spPr>
      </p:pic>
      <p:sp>
        <p:nvSpPr>
          <p:cNvPr id="18" name="Text Placeholder 17">
            <a:extLst>
              <a:ext uri="{FF2B5EF4-FFF2-40B4-BE49-F238E27FC236}">
                <a16:creationId xmlns:a16="http://schemas.microsoft.com/office/drawing/2014/main" id="{602F4E01-0AD5-465C-9D55-0B2A8DAB94F1}"/>
              </a:ext>
            </a:extLst>
          </p:cNvPr>
          <p:cNvSpPr>
            <a:spLocks noGrp="1"/>
          </p:cNvSpPr>
          <p:nvPr>
            <p:ph type="body" sz="quarter" idx="16"/>
          </p:nvPr>
        </p:nvSpPr>
        <p:spPr>
          <a:xfrm>
            <a:off x="0" y="0"/>
            <a:ext cx="12192000" cy="6857999"/>
          </a:xfrm>
        </p:spPr>
        <p:txBody>
          <a:bodyPr/>
          <a:lstStyle/>
          <a:p>
            <a:r>
              <a:rPr lang="en-US" dirty="0"/>
              <a:t>What coverages are provided?</a:t>
            </a:r>
          </a:p>
        </p:txBody>
      </p:sp>
      <p:sp>
        <p:nvSpPr>
          <p:cNvPr id="17" name="Subtitle 16">
            <a:extLst>
              <a:ext uri="{FF2B5EF4-FFF2-40B4-BE49-F238E27FC236}">
                <a16:creationId xmlns:a16="http://schemas.microsoft.com/office/drawing/2014/main" id="{59CD2280-086D-4C84-8270-E76DE0695C7B}"/>
              </a:ext>
            </a:extLst>
          </p:cNvPr>
          <p:cNvSpPr>
            <a:spLocks noGrp="1"/>
          </p:cNvSpPr>
          <p:nvPr>
            <p:ph type="subTitle" idx="1"/>
          </p:nvPr>
        </p:nvSpPr>
        <p:spPr/>
        <p:txBody>
          <a:bodyPr/>
          <a:lstStyle/>
          <a:p>
            <a:r>
              <a:rPr lang="en-US" sz="3200" dirty="0"/>
              <a:t>Understand General Liability and Directors &amp; Officers &amp; Employment Practices Liability Coverages</a:t>
            </a:r>
          </a:p>
        </p:txBody>
      </p:sp>
      <p:sp>
        <p:nvSpPr>
          <p:cNvPr id="2" name="Slide Number Placeholder 1">
            <a:extLst>
              <a:ext uri="{FF2B5EF4-FFF2-40B4-BE49-F238E27FC236}">
                <a16:creationId xmlns:a16="http://schemas.microsoft.com/office/drawing/2014/main" id="{17940D06-0E36-4FB9-80BA-82191D986270}"/>
              </a:ext>
            </a:extLst>
          </p:cNvPr>
          <p:cNvSpPr>
            <a:spLocks noGrp="1"/>
          </p:cNvSpPr>
          <p:nvPr>
            <p:ph type="sldNum" sz="quarter" idx="12"/>
          </p:nvPr>
        </p:nvSpPr>
        <p:spPr/>
        <p:txBody>
          <a:bodyPr/>
          <a:lstStyle/>
          <a:p>
            <a:fld id="{97A94E25-127B-4C48-AF96-44BA7B823777}" type="slidenum">
              <a:rPr lang="en-US" smtClean="0"/>
              <a:pPr/>
              <a:t>4</a:t>
            </a:fld>
            <a:endParaRPr lang="en-US" dirty="0"/>
          </a:p>
        </p:txBody>
      </p:sp>
      <p:sp>
        <p:nvSpPr>
          <p:cNvPr id="3" name="TextBox 2">
            <a:extLst>
              <a:ext uri="{FF2B5EF4-FFF2-40B4-BE49-F238E27FC236}">
                <a16:creationId xmlns:a16="http://schemas.microsoft.com/office/drawing/2014/main" id="{BBC07BED-CCB7-984B-BB70-40293C92F076}"/>
              </a:ext>
            </a:extLst>
          </p:cNvPr>
          <p:cNvSpPr txBox="1"/>
          <p:nvPr/>
        </p:nvSpPr>
        <p:spPr>
          <a:xfrm>
            <a:off x="-1477108" y="426251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92969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8595D"/>
        </a:solidFill>
        <a:effectLst/>
      </p:bgPr>
    </p:bg>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a:xfrm>
            <a:off x="12455832" y="7081834"/>
            <a:ext cx="3479800" cy="1135062"/>
          </a:xfrm>
        </p:spPr>
        <p:txBody>
          <a:bodyPr>
            <a:normAutofit fontScale="25000" lnSpcReduction="20000"/>
          </a:bodyPr>
          <a:lstStyle/>
          <a:p>
            <a:r>
              <a:rPr lang="en-US" dirty="0">
                <a:solidFill>
                  <a:schemeClr val="bg1"/>
                </a:solidFill>
              </a:rPr>
              <a:t>Common Coverages under General Liability:</a:t>
            </a:r>
          </a:p>
          <a:p>
            <a:pPr lvl="1"/>
            <a:r>
              <a:rPr lang="en-US" dirty="0">
                <a:solidFill>
                  <a:schemeClr val="bg1"/>
                </a:solidFill>
              </a:rPr>
              <a:t>Personal and Advertising injury which includes copyright infringement</a:t>
            </a:r>
          </a:p>
          <a:p>
            <a:pPr lvl="1"/>
            <a:r>
              <a:rPr lang="en-US" dirty="0">
                <a:solidFill>
                  <a:schemeClr val="bg1"/>
                </a:solidFill>
              </a:rPr>
              <a:t>Liquor Liability</a:t>
            </a:r>
          </a:p>
          <a:p>
            <a:pPr lvl="1"/>
            <a:r>
              <a:rPr lang="en-US" dirty="0">
                <a:solidFill>
                  <a:schemeClr val="bg1"/>
                </a:solidFill>
              </a:rPr>
              <a:t>Medical Payments (Med Pay)</a:t>
            </a:r>
          </a:p>
          <a:p>
            <a:pPr lvl="1"/>
            <a:r>
              <a:rPr lang="en-US" dirty="0">
                <a:solidFill>
                  <a:schemeClr val="bg1"/>
                </a:solidFill>
              </a:rPr>
              <a:t>Non-Owned / Rented Auto Liability</a:t>
            </a:r>
          </a:p>
          <a:p>
            <a:pPr lvl="1"/>
            <a:r>
              <a:rPr lang="en-US" dirty="0">
                <a:solidFill>
                  <a:schemeClr val="bg1"/>
                </a:solidFill>
              </a:rPr>
              <a:t>Abuse and Molestation</a:t>
            </a:r>
          </a:p>
        </p:txBody>
      </p:sp>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p:txBody>
          <a:bodyPr/>
          <a:lstStyle/>
          <a:p>
            <a:pPr lvl="0"/>
            <a:r>
              <a:rPr lang="en-US" dirty="0"/>
              <a:t>General Liability</a:t>
            </a:r>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554567" y="3383632"/>
            <a:ext cx="5465233" cy="1975764"/>
          </a:xfrm>
        </p:spPr>
        <p:txBody>
          <a:bodyPr>
            <a:normAutofit/>
          </a:bodyPr>
          <a:lstStyle/>
          <a:p>
            <a:r>
              <a:rPr lang="en-US" dirty="0"/>
              <a:t>Protects Rotary clubs and districts against liability claims for bodily injury to a third party and damage to a third party’s property.  </a:t>
            </a:r>
          </a:p>
          <a:p>
            <a:endParaRPr lang="en-US" dirty="0"/>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 name="Content Placeholder 22">
            <a:extLst>
              <a:ext uri="{FF2B5EF4-FFF2-40B4-BE49-F238E27FC236}">
                <a16:creationId xmlns:a16="http://schemas.microsoft.com/office/drawing/2014/main" id="{ADA9CA49-2D52-43AE-A81E-69E20054C802}"/>
              </a:ext>
            </a:extLst>
          </p:cNvPr>
          <p:cNvSpPr txBox="1">
            <a:spLocks/>
          </p:cNvSpPr>
          <p:nvPr/>
        </p:nvSpPr>
        <p:spPr>
          <a:xfrm>
            <a:off x="6440110" y="928048"/>
            <a:ext cx="5465233" cy="44313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a:t>Coverages under General Liability:</a:t>
            </a:r>
          </a:p>
          <a:p>
            <a:pPr marL="342900" indent="-342900">
              <a:buFont typeface="Arial" panose="020B0604020202020204" pitchFamily="34" charset="0"/>
              <a:buChar char="•"/>
            </a:pPr>
            <a:r>
              <a:rPr lang="en-US" sz="2400" dirty="0"/>
              <a:t>Bodily Injury and Property Damage</a:t>
            </a:r>
          </a:p>
          <a:p>
            <a:pPr marL="342900" indent="-342900">
              <a:buFont typeface="Arial" panose="020B0604020202020204" pitchFamily="34" charset="0"/>
              <a:buChar char="•"/>
            </a:pPr>
            <a:r>
              <a:rPr lang="en-US" sz="2400" dirty="0"/>
              <a:t>Sexual Misconduct Liability (SML)</a:t>
            </a:r>
          </a:p>
          <a:p>
            <a:pPr marL="342900" indent="-342900">
              <a:buFont typeface="Arial" panose="020B0604020202020204" pitchFamily="34" charset="0"/>
              <a:buChar char="•"/>
            </a:pPr>
            <a:r>
              <a:rPr lang="en-US" sz="2400" dirty="0"/>
              <a:t>Liquor Liability</a:t>
            </a:r>
          </a:p>
          <a:p>
            <a:pPr marL="342900" indent="-342900">
              <a:buFont typeface="Arial" panose="020B0604020202020204" pitchFamily="34" charset="0"/>
              <a:buChar char="•"/>
            </a:pPr>
            <a:r>
              <a:rPr lang="en-US" sz="2400" dirty="0"/>
              <a:t>Non-Owned / Rented Auto Liability</a:t>
            </a:r>
          </a:p>
          <a:p>
            <a:pPr marL="342900" indent="-342900">
              <a:buFont typeface="Arial" panose="020B0604020202020204" pitchFamily="34" charset="0"/>
              <a:buChar char="•"/>
            </a:pPr>
            <a:r>
              <a:rPr lang="en-US" sz="2400" dirty="0"/>
              <a:t>Medical Payments (Med Pay)</a:t>
            </a:r>
          </a:p>
          <a:p>
            <a:pPr marL="342900" indent="-342900">
              <a:buFont typeface="Arial" panose="020B0604020202020204" pitchFamily="34" charset="0"/>
              <a:buChar char="•"/>
            </a:pPr>
            <a:r>
              <a:rPr lang="en-US" sz="2400" dirty="0"/>
              <a:t>Personal and Advertising injury which includes copyright infringement</a:t>
            </a:r>
          </a:p>
        </p:txBody>
      </p:sp>
      <p:sp>
        <p:nvSpPr>
          <p:cNvPr id="11" name="Content Placeholder 22">
            <a:extLst>
              <a:ext uri="{FF2B5EF4-FFF2-40B4-BE49-F238E27FC236}">
                <a16:creationId xmlns:a16="http://schemas.microsoft.com/office/drawing/2014/main" id="{0B10B957-AD68-4456-ADA5-C9C1922397E6}"/>
              </a:ext>
            </a:extLst>
          </p:cNvPr>
          <p:cNvSpPr txBox="1">
            <a:spLocks/>
          </p:cNvSpPr>
          <p:nvPr/>
        </p:nvSpPr>
        <p:spPr>
          <a:xfrm>
            <a:off x="706967" y="5945404"/>
            <a:ext cx="10715776" cy="5279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136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AEC0BC-DDA0-4813-937E-9C35A7C6C08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53490" y="2025366"/>
            <a:ext cx="4033708" cy="17445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80999" y="1655612"/>
            <a:ext cx="11506199" cy="5086818"/>
          </a:xfrm>
        </p:spPr>
        <p:txBody>
          <a:bodyPr>
            <a:normAutofit/>
          </a:bodyPr>
          <a:lstStyle/>
          <a:p>
            <a:r>
              <a:rPr lang="en-US" sz="2800" b="1" dirty="0"/>
              <a:t>Rotary Clubs</a:t>
            </a:r>
          </a:p>
          <a:p>
            <a:r>
              <a:rPr lang="en-US" sz="2800" b="1" dirty="0"/>
              <a:t>Rotary Districts</a:t>
            </a:r>
          </a:p>
          <a:p>
            <a:r>
              <a:rPr lang="en-US" sz="2800" b="1" dirty="0"/>
              <a:t>Rotaract Clubs</a:t>
            </a:r>
            <a:br>
              <a:rPr lang="en-US" sz="2800" b="1" dirty="0"/>
            </a:br>
            <a:br>
              <a:rPr lang="en-US" sz="2800" b="1" dirty="0"/>
            </a:br>
            <a:r>
              <a:rPr lang="en-US" dirty="0"/>
              <a:t>and also …</a:t>
            </a:r>
          </a:p>
          <a:p>
            <a:pPr lvl="1"/>
            <a:r>
              <a:rPr lang="en-US" dirty="0"/>
              <a:t>Rotary Club Foundations</a:t>
            </a:r>
          </a:p>
          <a:p>
            <a:pPr lvl="1"/>
            <a:r>
              <a:rPr lang="en-US" dirty="0"/>
              <a:t>Rotary District Foundations</a:t>
            </a:r>
          </a:p>
          <a:p>
            <a:pPr lvl="1"/>
            <a:r>
              <a:rPr lang="en-US" dirty="0"/>
              <a:t>Interact Clubs</a:t>
            </a:r>
          </a:p>
          <a:p>
            <a:pPr lvl="1"/>
            <a:r>
              <a:rPr lang="en-US" dirty="0"/>
              <a:t>Rotary Community Corps</a:t>
            </a:r>
          </a:p>
          <a:p>
            <a:pPr lvl="1"/>
            <a:r>
              <a:rPr lang="en-US" dirty="0"/>
              <a:t>Certified Youth Exchange Organizations </a:t>
            </a:r>
          </a:p>
          <a:p>
            <a:pPr lvl="1"/>
            <a:r>
              <a:rPr lang="en-US" dirty="0"/>
              <a:t>Rotary Youth Leadership Awards (RYLA)</a:t>
            </a:r>
          </a:p>
          <a:p>
            <a:pPr lvl="1"/>
            <a:r>
              <a:rPr lang="en-US" dirty="0"/>
              <a:t>President Elect Training Seminar (PETS)</a:t>
            </a:r>
          </a:p>
        </p:txBody>
      </p:sp>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540042"/>
          </a:xfrm>
        </p:spPr>
        <p:txBody>
          <a:bodyPr/>
          <a:lstStyle/>
          <a:p>
            <a:pPr algn="ctr"/>
            <a:r>
              <a:rPr lang="en-US" dirty="0"/>
              <a:t>General liability</a:t>
            </a:r>
            <a:br>
              <a:rPr lang="en-US" dirty="0"/>
            </a:br>
            <a:r>
              <a:rPr lang="en-US" dirty="0"/>
              <a:t>What entities are covered? </a:t>
            </a:r>
          </a:p>
        </p:txBody>
      </p:sp>
      <p:sp>
        <p:nvSpPr>
          <p:cNvPr id="6" name="Slide Number Placeholder 5">
            <a:extLst>
              <a:ext uri="{FF2B5EF4-FFF2-40B4-BE49-F238E27FC236}">
                <a16:creationId xmlns:a16="http://schemas.microsoft.com/office/drawing/2014/main" id="{07659D8C-4831-4AC4-BF19-88634A4727B9}"/>
              </a:ext>
            </a:extLst>
          </p:cNvPr>
          <p:cNvSpPr>
            <a:spLocks noGrp="1"/>
          </p:cNvSpPr>
          <p:nvPr>
            <p:ph type="sldNum" sz="quarter" idx="12"/>
          </p:nvPr>
        </p:nvSpPr>
        <p:spPr>
          <a:xfrm>
            <a:off x="11650133" y="115570"/>
            <a:ext cx="423334" cy="365125"/>
          </a:xfrm>
        </p:spPr>
        <p:txBody>
          <a:bodyPr/>
          <a:lstStyle/>
          <a:p>
            <a:fld id="{97A94E25-127B-4C48-AF96-44BA7B823777}" type="slidenum">
              <a:rPr lang="en-US" smtClean="0"/>
              <a:pPr/>
              <a:t>6</a:t>
            </a:fld>
            <a:endParaRPr lang="en-US" dirty="0"/>
          </a:p>
        </p:txBody>
      </p:sp>
      <p:pic>
        <p:nvPicPr>
          <p:cNvPr id="3" name="Picture 2">
            <a:extLst>
              <a:ext uri="{FF2B5EF4-FFF2-40B4-BE49-F238E27FC236}">
                <a16:creationId xmlns:a16="http://schemas.microsoft.com/office/drawing/2014/main" id="{D35D7596-1512-454A-B97C-DE7187ED64B1}"/>
              </a:ext>
            </a:extLst>
          </p:cNvPr>
          <p:cNvPicPr>
            <a:picLocks noChangeAspect="1"/>
          </p:cNvPicPr>
          <p:nvPr/>
        </p:nvPicPr>
        <p:blipFill rotWithShape="1">
          <a:blip r:embed="rId4">
            <a:extLst>
              <a:ext uri="{28A0092B-C50C-407E-A947-70E740481C1C}">
                <a14:useLocalDpi xmlns:a14="http://schemas.microsoft.com/office/drawing/2010/main" val="0"/>
              </a:ext>
            </a:extLst>
          </a:blip>
          <a:srcRect b="24928"/>
          <a:stretch/>
        </p:blipFill>
        <p:spPr>
          <a:xfrm>
            <a:off x="8969829" y="4087731"/>
            <a:ext cx="2917369" cy="2190129"/>
          </a:xfrm>
          <a:prstGeom prst="roundRect">
            <a:avLst>
              <a:gd name="adj" fmla="val 16667"/>
            </a:avLst>
          </a:prstGeom>
          <a:ln>
            <a:noFill/>
          </a:ln>
          <a:effectLst>
            <a:outerShdw blurRad="76200" dist="38100" dir="7800000" algn="tl" rotWithShape="0">
              <a:srgbClr val="000000">
                <a:alpha val="40000"/>
              </a:srgbClr>
            </a:outerShdw>
            <a:softEdge rad="635000"/>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C086F611-19AB-4C16-AC1F-EB13681CDE1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26672" y="3269346"/>
            <a:ext cx="3619143" cy="15652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029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6A560B54-05FD-4179-9B72-1D04135B9C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039" b="5534"/>
          <a:stretch/>
        </p:blipFill>
        <p:spPr bwMode="auto">
          <a:xfrm>
            <a:off x="0" y="1540043"/>
            <a:ext cx="12191999" cy="5317956"/>
          </a:xfrm>
          <a:prstGeom prst="rect">
            <a:avLst/>
          </a:prstGeom>
          <a:pattFill prst="pct5">
            <a:fgClr>
              <a:schemeClr val="accent1"/>
            </a:fgClr>
            <a:bgClr>
              <a:schemeClr val="bg1"/>
            </a:bgClr>
          </a:pattFill>
        </p:spPr>
      </p:pic>
      <p:sp>
        <p:nvSpPr>
          <p:cNvPr id="6" name="Title 5">
            <a:extLst>
              <a:ext uri="{FF2B5EF4-FFF2-40B4-BE49-F238E27FC236}">
                <a16:creationId xmlns:a16="http://schemas.microsoft.com/office/drawing/2014/main" id="{3A4F2733-7847-4386-BFFD-2C447E835A7B}"/>
              </a:ext>
            </a:extLst>
          </p:cNvPr>
          <p:cNvSpPr>
            <a:spLocks noGrp="1"/>
          </p:cNvSpPr>
          <p:nvPr>
            <p:ph type="title"/>
          </p:nvPr>
        </p:nvSpPr>
        <p:spPr>
          <a:xfrm>
            <a:off x="381000" y="1"/>
            <a:ext cx="11506200" cy="1241945"/>
          </a:xfrm>
        </p:spPr>
        <p:txBody>
          <a:bodyPr>
            <a:normAutofit fontScale="90000"/>
          </a:bodyPr>
          <a:lstStyle/>
          <a:p>
            <a:pPr lvl="0" algn="ctr"/>
            <a:r>
              <a:rPr lang="en-US" dirty="0"/>
              <a:t>General liability</a:t>
            </a:r>
            <a:br>
              <a:rPr lang="en-US" dirty="0"/>
            </a:br>
            <a:r>
              <a:rPr lang="en-US" dirty="0"/>
              <a:t>WHO IS COVERED?</a:t>
            </a:r>
          </a:p>
        </p:txBody>
      </p:sp>
      <p:sp>
        <p:nvSpPr>
          <p:cNvPr id="2" name="Slide Number Placeholder 1">
            <a:extLst>
              <a:ext uri="{FF2B5EF4-FFF2-40B4-BE49-F238E27FC236}">
                <a16:creationId xmlns:a16="http://schemas.microsoft.com/office/drawing/2014/main" id="{7A742345-1A84-4AE3-BA0C-6898183EEADC}"/>
              </a:ext>
            </a:extLst>
          </p:cNvPr>
          <p:cNvSpPr>
            <a:spLocks noGrp="1"/>
          </p:cNvSpPr>
          <p:nvPr>
            <p:ph type="sldNum" sz="quarter" idx="12"/>
          </p:nvPr>
        </p:nvSpPr>
        <p:spPr/>
        <p:txBody>
          <a:bodyPr/>
          <a:lstStyle/>
          <a:p>
            <a:fld id="{97A94E25-127B-4C48-AF96-44BA7B823777}" type="slidenum">
              <a:rPr lang="en-US" smtClean="0"/>
              <a:pPr/>
              <a:t>7</a:t>
            </a:fld>
            <a:endParaRPr lang="en-US" dirty="0"/>
          </a:p>
        </p:txBody>
      </p:sp>
      <p:sp>
        <p:nvSpPr>
          <p:cNvPr id="3" name="Rectangle 2">
            <a:extLst>
              <a:ext uri="{FF2B5EF4-FFF2-40B4-BE49-F238E27FC236}">
                <a16:creationId xmlns:a16="http://schemas.microsoft.com/office/drawing/2014/main" id="{DDE28D00-8B2D-4B97-A94F-F8A0ADD1EFF4}"/>
              </a:ext>
            </a:extLst>
          </p:cNvPr>
          <p:cNvSpPr/>
          <p:nvPr/>
        </p:nvSpPr>
        <p:spPr>
          <a:xfrm>
            <a:off x="0" y="1540044"/>
            <a:ext cx="12191999" cy="5317956"/>
          </a:xfrm>
          <a:prstGeom prst="rect">
            <a:avLst/>
          </a:prstGeom>
          <a:solidFill>
            <a:srgbClr val="48595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A307E8F-4F74-424B-BE95-83FE05211850}"/>
              </a:ext>
            </a:extLst>
          </p:cNvPr>
          <p:cNvSpPr txBox="1"/>
          <p:nvPr/>
        </p:nvSpPr>
        <p:spPr>
          <a:xfrm>
            <a:off x="778329" y="4719112"/>
            <a:ext cx="10629900" cy="2123658"/>
          </a:xfrm>
          <a:prstGeom prst="rect">
            <a:avLst/>
          </a:prstGeom>
          <a:noFill/>
        </p:spPr>
        <p:txBody>
          <a:bodyPr wrap="square" rtlCol="0">
            <a:spAutoFit/>
          </a:bodyPr>
          <a:lstStyle/>
          <a:p>
            <a:pPr algn="ctr"/>
            <a:r>
              <a:rPr lang="en-US" sz="3300" dirty="0">
                <a:solidFill>
                  <a:schemeClr val="bg1"/>
                </a:solidFill>
                <a:latin typeface="+mj-lt"/>
                <a:ea typeface="Arial" charset="0"/>
                <a:cs typeface="Arial" panose="020B0604020202020204" pitchFamily="34" charset="0"/>
              </a:rPr>
              <a:t>Protects volunteers &amp; Rotarians, as insureds, with respect to their liability for acts within the course and scope of their duties on behalf of a Rotary Club or District. </a:t>
            </a:r>
          </a:p>
        </p:txBody>
      </p:sp>
    </p:spTree>
    <p:extLst>
      <p:ext uri="{BB962C8B-B14F-4D97-AF65-F5344CB8AC3E}">
        <p14:creationId xmlns:p14="http://schemas.microsoft.com/office/powerpoint/2010/main" val="135739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a:xfrm>
            <a:off x="6350000" y="1134533"/>
            <a:ext cx="5537200" cy="5164667"/>
          </a:xfrm>
        </p:spPr>
        <p:txBody>
          <a:bodyPr>
            <a:normAutofit/>
          </a:bodyPr>
          <a:lstStyle/>
          <a:p>
            <a:pPr marL="58737" lvl="1" indent="0">
              <a:buNone/>
            </a:pPr>
            <a:r>
              <a:rPr lang="en-US" b="1" dirty="0"/>
              <a:t>Abuse and Molestation: </a:t>
            </a:r>
            <a:r>
              <a:rPr lang="en-US" dirty="0"/>
              <a:t>The Program provides Sexual Misconduct Liability coverage on a claims-made basis to protect clubs and districts from claims arising out of alleged sexual misconduct or molestation. Sexual misconduct means sexual molestation, including but not limited to, any unwanted sexual involvement, sexual conduct or sexual contact.</a:t>
            </a:r>
          </a:p>
          <a:p>
            <a:pPr marL="58737" lvl="1" indent="0">
              <a:buNone/>
            </a:pPr>
            <a:r>
              <a:rPr lang="en-US" dirty="0"/>
              <a:t>Claims-made coverage is limited to claims that are first made against an insured during the policy period and timely reported to the insurer. This means that any sexual misconduct incidents must be immediately reported to RI Risk Management – even if you do not anticipate a claim arising out of the incident.</a:t>
            </a:r>
          </a:p>
          <a:p>
            <a:pPr lvl="1"/>
            <a:endParaRPr lang="en-US" dirty="0"/>
          </a:p>
        </p:txBody>
      </p:sp>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p:txBody>
          <a:bodyPr/>
          <a:lstStyle/>
          <a:p>
            <a:pPr lvl="0"/>
            <a:r>
              <a:rPr lang="en-US" dirty="0"/>
              <a:t>Sexual misconduct liability (SML)</a:t>
            </a:r>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fld id="{97A94E25-127B-4C48-AF96-44BA7B823777}" type="slidenum">
              <a:rPr lang="en-US" smtClean="0"/>
              <a:pPr/>
              <a:t>8</a:t>
            </a:fld>
            <a:endParaRPr lang="en-US" dirty="0"/>
          </a:p>
        </p:txBody>
      </p:sp>
    </p:spTree>
    <p:extLst>
      <p:ext uri="{BB962C8B-B14F-4D97-AF65-F5344CB8AC3E}">
        <p14:creationId xmlns:p14="http://schemas.microsoft.com/office/powerpoint/2010/main" val="179585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70AE76C-29E7-497F-ABC6-14D09837161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flipH="1">
            <a:off x="0" y="-545091"/>
            <a:ext cx="12192000" cy="8129625"/>
          </a:xfrm>
        </p:spPr>
      </p:pic>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0" y="6061"/>
            <a:ext cx="6096000" cy="6858000"/>
          </a:xfrm>
          <a:solidFill>
            <a:srgbClr val="01B4E7">
              <a:alpha val="75000"/>
            </a:srgbClr>
          </a:solidFill>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783770" y="2166649"/>
            <a:ext cx="4978400" cy="1135062"/>
          </a:xfrm>
        </p:spPr>
        <p:txBody>
          <a:bodyPr/>
          <a:lstStyle/>
          <a:p>
            <a:pPr lvl="0"/>
            <a:r>
              <a:rPr lang="en-US" dirty="0"/>
              <a:t>Property damage &amp; bodily injury</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775303" y="3408743"/>
            <a:ext cx="4986867" cy="1975764"/>
          </a:xfrm>
        </p:spPr>
        <p:txBody>
          <a:bodyPr/>
          <a:lstStyle/>
          <a:p>
            <a:r>
              <a:rPr lang="en-US" dirty="0"/>
              <a:t>General Liability insurance protects Rotary clubs and districts against liability claims for bodily injury to a third party and damage to a third party’s property.  </a:t>
            </a:r>
            <a:endParaRPr lang="en" dirty="0"/>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9</a:t>
            </a:fld>
            <a:endParaRPr lang="en-US" dirty="0"/>
          </a:p>
        </p:txBody>
      </p:sp>
    </p:spTree>
    <p:extLst>
      <p:ext uri="{BB962C8B-B14F-4D97-AF65-F5344CB8AC3E}">
        <p14:creationId xmlns:p14="http://schemas.microsoft.com/office/powerpoint/2010/main" val="79397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9">
      <a:dk1>
        <a:sysClr val="windowText" lastClr="000000"/>
      </a:dk1>
      <a:lt1>
        <a:sysClr val="window" lastClr="FFFFFF"/>
      </a:lt1>
      <a:dk2>
        <a:srgbClr val="F7A81B"/>
      </a:dk2>
      <a:lt2>
        <a:srgbClr val="01B4E7"/>
      </a:lt2>
      <a:accent1>
        <a:srgbClr val="002E62"/>
      </a:accent1>
      <a:accent2>
        <a:srgbClr val="004CB9"/>
      </a:accent2>
      <a:accent3>
        <a:srgbClr val="FF9D00"/>
      </a:accent3>
      <a:accent4>
        <a:srgbClr val="57A773"/>
      </a:accent4>
      <a:accent5>
        <a:srgbClr val="01B4E7"/>
      </a:accent5>
      <a:accent6>
        <a:srgbClr val="00111F"/>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4624FA1727FC8468BB8290800501A5C" ma:contentTypeVersion="7" ma:contentTypeDescription="Create a new document." ma:contentTypeScope="" ma:versionID="a4f623aa96ffd6154773e624f1757dbf">
  <xsd:schema xmlns:xsd="http://www.w3.org/2001/XMLSchema" xmlns:xs="http://www.w3.org/2001/XMLSchema" xmlns:p="http://schemas.microsoft.com/office/2006/metadata/properties" xmlns:ns1="http://schemas.microsoft.com/sharepoint/v3" xmlns:ns2="1f097dfa-9cbd-4f84-9850-6e7cae909781" xmlns:ns3="31cc3d0e-5959-4987-9d20-de23da659f5c" targetNamespace="http://schemas.microsoft.com/office/2006/metadata/properties" ma:root="true" ma:fieldsID="8347c7ee3ad25551d76e9f617ba3cc1c" ns1:_="" ns2:_="" ns3:_="">
    <xsd:import namespace="http://schemas.microsoft.com/sharepoint/v3"/>
    <xsd:import namespace="1f097dfa-9cbd-4f84-9850-6e7cae909781"/>
    <xsd:import namespace="31cc3d0e-5959-4987-9d20-de23da659f5c"/>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f097dfa-9cbd-4f84-9850-6e7cae90978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cc3d0e-5959-4987-9d20-de23da659f5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322152-09F8-4F72-A5EE-7D5BB98DA820}">
  <ds:schemaRefs>
    <ds:schemaRef ds:uri="http://schemas.microsoft.com/office/2006/documentManagement/types"/>
    <ds:schemaRef ds:uri="http://purl.org/dc/dcmitype/"/>
    <ds:schemaRef ds:uri="http://schemas.microsoft.com/office/infopath/2007/PartnerControls"/>
    <ds:schemaRef ds:uri="1f097dfa-9cbd-4f84-9850-6e7cae909781"/>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31cc3d0e-5959-4987-9d20-de23da659f5c"/>
    <ds:schemaRef ds:uri="http://www.w3.org/XML/1998/namespace"/>
  </ds:schemaRefs>
</ds:datastoreItem>
</file>

<file path=customXml/itemProps2.xml><?xml version="1.0" encoding="utf-8"?>
<ds:datastoreItem xmlns:ds="http://schemas.openxmlformats.org/officeDocument/2006/customXml" ds:itemID="{F77A5846-DA73-4E2E-BAA3-1FEB71C7B2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f097dfa-9cbd-4f84-9850-6e7cae909781"/>
    <ds:schemaRef ds:uri="31cc3d0e-5959-4987-9d20-de23da659f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1E2199-77FA-446C-A7D6-3E4403DBBA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23841</TotalTime>
  <Words>5958</Words>
  <Application>Microsoft Office PowerPoint</Application>
  <PresentationFormat>Widescreen</PresentationFormat>
  <Paragraphs>409</Paragraphs>
  <Slides>33</Slides>
  <Notes>33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Arial Narrow</vt:lpstr>
      <vt:lpstr>Calibri</vt:lpstr>
      <vt:lpstr>Office Theme</vt:lpstr>
      <vt:lpstr>PowerPoint Presentation</vt:lpstr>
      <vt:lpstr>PowerPoint Presentation</vt:lpstr>
      <vt:lpstr>PowerPoint Presentation</vt:lpstr>
      <vt:lpstr>PowerPoint Presentation</vt:lpstr>
      <vt:lpstr>PowerPoint Presentation</vt:lpstr>
      <vt:lpstr>General liability What entities are covered? </vt:lpstr>
      <vt:lpstr>General liability WHO IS COVERED?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D&amp;O/EPL Who is covered?</vt:lpstr>
      <vt:lpstr>D&amp;O/EPL  What entities are covered? </vt:lpstr>
      <vt:lpstr>PowerPoint Presentation</vt:lpstr>
      <vt:lpstr>Coverage territory</vt:lpstr>
      <vt:lpstr>PowerPoint Presentation</vt:lpstr>
      <vt:lpstr>PowerPoint Presentation</vt:lpstr>
      <vt:lpstr>PowerPoint Presentation</vt:lpstr>
      <vt:lpstr>Aircraft - exclusion</vt:lpstr>
      <vt:lpstr>PowerPoint Presentation</vt:lpstr>
      <vt:lpstr>PowerPoint Presentation</vt:lpstr>
      <vt:lpstr>PowerPoint Presentation</vt:lpstr>
      <vt:lpstr>Construction projects - limitation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Ann Berdahl</cp:lastModifiedBy>
  <cp:revision>285</cp:revision>
  <cp:lastPrinted>2019-12-04T20:41:25Z</cp:lastPrinted>
  <dcterms:created xsi:type="dcterms:W3CDTF">2019-11-18T03:22:22Z</dcterms:created>
  <dcterms:modified xsi:type="dcterms:W3CDTF">2021-07-12T20:28:14Z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0x010100E4624FA1727FC8468BB8290800501A5C</vt:lpwstr>
  </property>
</Properties>
</file>